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d5046cc2ee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d5046cc2e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4b37e22415_1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4b37e22415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d5046cc2ee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d5046cc2e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d66f4f514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d66f4f51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4aa717c0b6_2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4aa717c0b6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4aa717c0b6_2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4aa717c0b6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4aa717c0b6_2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4aa717c0b6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4aa717c0b6_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Radar sees mid-level meso at the right-hand dashed line. In reality, the tornado threat is at the left dashed line.</a:t>
            </a:r>
            <a:endParaRPr/>
          </a:p>
        </p:txBody>
      </p:sp>
      <p:sp>
        <p:nvSpPr>
          <p:cNvPr id="267" name="Google Shape;267;g34aa717c0b6_2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4aa717c0b6_2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4aa717c0b6_2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4aa717c0b6_2_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4aa717c0b6_2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4aa717c0b6_2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4aa717c0b6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Note</a:t>
            </a:r>
            <a:r>
              <a:rPr lang="en-US"/>
              <a:t> in case it comes up: Depth of scanning strategy depends on VCP and is independent of standard atmosphere issue mentioned on previous slide. AVSET is another aspect of this topic, but it is dynamic and related to coverage of echoes. If it comes up, almost all NWS sites have AVSET enabled when in precipitation mode (which is the only time it can be enabled)</a:t>
            </a:r>
            <a:endParaRPr/>
          </a:p>
        </p:txBody>
      </p:sp>
      <p:sp>
        <p:nvSpPr>
          <p:cNvPr id="314" name="Google Shape;31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49806fe77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49806fe7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4aa717c0b6_2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4aa717c0b6_2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4aa717c0b6_2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4aa717c0b6_2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4aa717c0b6_2_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4aa717c0b6_2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4aa717c0b6_2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4aa717c0b6_2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04d79b8efb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04d79b8ef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4aa717c0b6_2_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4aa717c0b6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Area to the left has strong NBF while area to the right has some weak NBF signal.</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4aa717c0b6_2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4aa717c0b6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ZDR shows the opposite signal as previous slide. Differential attenuation strong in area to the right. A milder signal is seen in area to the left. </a:t>
            </a:r>
            <a:endParaRPr/>
          </a:p>
          <a:p>
            <a:pPr indent="0" lvl="0" marL="0" rtl="0" algn="l">
              <a:spcBef>
                <a:spcPts val="0"/>
              </a:spcBef>
              <a:spcAft>
                <a:spcPts val="0"/>
              </a:spcAft>
              <a:buNone/>
            </a:pPr>
            <a:r>
              <a:rPr lang="en-US"/>
              <a:t>Different physical processes cause the phenomenon even though they often occur in the same places.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4aa717c0b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4aa717c0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04d4dbb02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04d4dbb0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04d4dbb029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04d4dbb02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Bats leaving a cave around sunset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4aa717c0b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34aa717c0b6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4b37e22415_1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4b37e22415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04d4f58481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304d4f58481_2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4aa717c0b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34aa717c0b6_1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4aa717c0b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34aa717c0b6_1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4b37e22415_1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4b37e22415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04d4f58481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304d4f58481_2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4b9e353306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4b9e35330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4a92c98c0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4a92c98c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4be68ba76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4be68ba7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4b9e353306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4b9e35330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d4cbb6fe2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d4cbb6fe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4be68ba760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4be68ba76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4be68ba760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4be68ba76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4be68ba760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4be68ba76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4be68ba760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4be68ba76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4be68ba760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4be68ba76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d4cbb6fe24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d4cbb6fe2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d54f0fc60b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d54f0fc60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d4cbb6fe24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d4cbb6fe2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d5046cc2e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d5046cc2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8.png"/><Relationship Id="rId3" Type="http://schemas.openxmlformats.org/officeDocument/2006/relationships/image" Target="../media/image1.png"/><Relationship Id="rId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hyperlink" Target="mailto:nws.wdtd.rachelp@noaa.gov"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0" l="0" r="0" t="0"/>
          <a:stretch/>
        </p:blipFill>
        <p:spPr>
          <a:xfrm flipH="1">
            <a:off x="8387" y="0"/>
            <a:ext cx="12191233" cy="6858000"/>
          </a:xfrm>
          <a:prstGeom prst="rect">
            <a:avLst/>
          </a:prstGeom>
          <a:noFill/>
          <a:ln>
            <a:noFill/>
          </a:ln>
        </p:spPr>
      </p:pic>
      <p:sp>
        <p:nvSpPr>
          <p:cNvPr id="10" name="Google Shape;10;p2"/>
          <p:cNvSpPr/>
          <p:nvPr/>
        </p:nvSpPr>
        <p:spPr>
          <a:xfrm>
            <a:off x="685800" y="-7620"/>
            <a:ext cx="5486400" cy="6858000"/>
          </a:xfrm>
          <a:prstGeom prst="rect">
            <a:avLst/>
          </a:prstGeom>
          <a:solidFill>
            <a:schemeClr val="accent1">
              <a:alpha val="8784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 name="Google Shape;11;p2"/>
          <p:cNvSpPr txBox="1"/>
          <p:nvPr/>
        </p:nvSpPr>
        <p:spPr>
          <a:xfrm>
            <a:off x="897248" y="1297722"/>
            <a:ext cx="5198752"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chemeClr val="lt1"/>
                </a:solidFill>
                <a:latin typeface="Calibri"/>
                <a:ea typeface="Calibri"/>
                <a:cs typeface="Calibri"/>
                <a:sym typeface="Calibri"/>
              </a:rPr>
              <a:t>Application of Meteorological Theory to Severe Thunderstorm Forecasting</a:t>
            </a:r>
            <a:endParaRPr b="1" sz="3600">
              <a:solidFill>
                <a:schemeClr val="lt1"/>
              </a:solidFill>
              <a:latin typeface="Calibri"/>
              <a:ea typeface="Calibri"/>
              <a:cs typeface="Calibri"/>
              <a:sym typeface="Calibri"/>
            </a:endParaRPr>
          </a:p>
        </p:txBody>
      </p:sp>
      <p:pic>
        <p:nvPicPr>
          <p:cNvPr id="12" name="Google Shape;12;p2"/>
          <p:cNvPicPr preferRelativeResize="0"/>
          <p:nvPr/>
        </p:nvPicPr>
        <p:blipFill rotWithShape="1">
          <a:blip r:embed="rId3">
            <a:alphaModFix/>
          </a:blip>
          <a:srcRect b="0" l="0" r="0" t="0"/>
          <a:stretch/>
        </p:blipFill>
        <p:spPr>
          <a:xfrm>
            <a:off x="897248" y="199656"/>
            <a:ext cx="768096" cy="768096"/>
          </a:xfrm>
          <a:prstGeom prst="rect">
            <a:avLst/>
          </a:prstGeom>
          <a:noFill/>
          <a:ln>
            <a:noFill/>
          </a:ln>
        </p:spPr>
      </p:pic>
      <p:pic>
        <p:nvPicPr>
          <p:cNvPr id="13" name="Google Shape;13;p2"/>
          <p:cNvPicPr preferRelativeResize="0"/>
          <p:nvPr/>
        </p:nvPicPr>
        <p:blipFill rotWithShape="1">
          <a:blip r:embed="rId4">
            <a:alphaModFix/>
          </a:blip>
          <a:srcRect b="0" l="0" r="0" t="0"/>
          <a:stretch/>
        </p:blipFill>
        <p:spPr>
          <a:xfrm>
            <a:off x="1841745" y="199656"/>
            <a:ext cx="768096" cy="768096"/>
          </a:xfrm>
          <a:prstGeom prst="rect">
            <a:avLst/>
          </a:prstGeom>
          <a:noFill/>
          <a:ln>
            <a:noFill/>
          </a:ln>
        </p:spPr>
      </p:pic>
      <p:sp>
        <p:nvSpPr>
          <p:cNvPr id="14" name="Google Shape;14;p2"/>
          <p:cNvSpPr txBox="1"/>
          <p:nvPr/>
        </p:nvSpPr>
        <p:spPr>
          <a:xfrm>
            <a:off x="897248" y="5189220"/>
            <a:ext cx="94449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Title:</a:t>
            </a:r>
            <a:endParaRPr/>
          </a:p>
        </p:txBody>
      </p:sp>
      <p:sp>
        <p:nvSpPr>
          <p:cNvPr id="15" name="Google Shape;15;p2"/>
          <p:cNvSpPr txBox="1"/>
          <p:nvPr>
            <p:ph idx="1" type="body"/>
          </p:nvPr>
        </p:nvSpPr>
        <p:spPr>
          <a:xfrm>
            <a:off x="1828800" y="5206376"/>
            <a:ext cx="4191000" cy="142302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74" name="Shape 74"/>
        <p:cNvGrpSpPr/>
        <p:nvPr/>
      </p:nvGrpSpPr>
      <p:grpSpPr>
        <a:xfrm>
          <a:off x="0" y="0"/>
          <a:ext cx="0" cy="0"/>
          <a:chOff x="0" y="0"/>
          <a:chExt cx="0" cy="0"/>
        </a:xfrm>
      </p:grpSpPr>
      <p:sp>
        <p:nvSpPr>
          <p:cNvPr id="75" name="Google Shape;75;p11"/>
          <p:cNvSpPr txBox="1"/>
          <p:nvPr>
            <p:ph type="title"/>
          </p:nvPr>
        </p:nvSpPr>
        <p:spPr>
          <a:xfrm>
            <a:off x="533400" y="2819400"/>
            <a:ext cx="10972800" cy="838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1"/>
          <p:cNvSpPr/>
          <p:nvPr/>
        </p:nvSpPr>
        <p:spPr>
          <a:xfrm>
            <a:off x="0" y="0"/>
            <a:ext cx="304800" cy="685800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 name="Google Shape;77;p11"/>
          <p:cNvSpPr/>
          <p:nvPr/>
        </p:nvSpPr>
        <p:spPr>
          <a:xfrm>
            <a:off x="11734800" y="4013"/>
            <a:ext cx="4572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 name="Google Shape;78;p11"/>
          <p:cNvSpPr txBox="1"/>
          <p:nvPr>
            <p:ph idx="1" type="body"/>
          </p:nvPr>
        </p:nvSpPr>
        <p:spPr>
          <a:xfrm>
            <a:off x="533334" y="3657600"/>
            <a:ext cx="10972866" cy="533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9" name="Shape 79"/>
        <p:cNvGrpSpPr/>
        <p:nvPr/>
      </p:nvGrpSpPr>
      <p:grpSpPr>
        <a:xfrm>
          <a:off x="0" y="0"/>
          <a:ext cx="0" cy="0"/>
          <a:chOff x="0" y="0"/>
          <a:chExt cx="0" cy="0"/>
        </a:xfrm>
      </p:grpSpPr>
      <p:sp>
        <p:nvSpPr>
          <p:cNvPr id="80" name="Google Shape;80;p12"/>
          <p:cNvSpPr/>
          <p:nvPr/>
        </p:nvSpPr>
        <p:spPr>
          <a:xfrm>
            <a:off x="0" y="0"/>
            <a:ext cx="13716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 name="Google Shape;81;p12"/>
          <p:cNvSpPr/>
          <p:nvPr/>
        </p:nvSpPr>
        <p:spPr>
          <a:xfrm>
            <a:off x="137160" y="0"/>
            <a:ext cx="137160" cy="4572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Title)">
  <p:cSld name="Blank (w/Title)">
    <p:spTree>
      <p:nvGrpSpPr>
        <p:cNvPr id="82" name="Shape 82"/>
        <p:cNvGrpSpPr/>
        <p:nvPr/>
      </p:nvGrpSpPr>
      <p:grpSpPr>
        <a:xfrm>
          <a:off x="0" y="0"/>
          <a:ext cx="0" cy="0"/>
          <a:chOff x="0" y="0"/>
          <a:chExt cx="0" cy="0"/>
        </a:xfrm>
      </p:grpSpPr>
      <p:sp>
        <p:nvSpPr>
          <p:cNvPr id="83" name="Google Shape;83;p13"/>
          <p:cNvSpPr/>
          <p:nvPr/>
        </p:nvSpPr>
        <p:spPr>
          <a:xfrm>
            <a:off x="0" y="0"/>
            <a:ext cx="13716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 name="Google Shape;84;p13"/>
          <p:cNvSpPr/>
          <p:nvPr/>
        </p:nvSpPr>
        <p:spPr>
          <a:xfrm>
            <a:off x="137160" y="0"/>
            <a:ext cx="137160" cy="4572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 name="Google Shape;85;p13"/>
          <p:cNvSpPr txBox="1"/>
          <p:nvPr>
            <p:ph type="title"/>
          </p:nvPr>
        </p:nvSpPr>
        <p:spPr>
          <a:xfrm>
            <a:off x="457200" y="234164"/>
            <a:ext cx="11506200" cy="838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rmation">
  <p:cSld name="Contact Information">
    <p:bg>
      <p:bgPr>
        <a:solidFill>
          <a:schemeClr val="lt1"/>
        </a:solidFill>
      </p:bgPr>
    </p:bg>
    <p:spTree>
      <p:nvGrpSpPr>
        <p:cNvPr id="86" name="Shape 86"/>
        <p:cNvGrpSpPr/>
        <p:nvPr/>
      </p:nvGrpSpPr>
      <p:grpSpPr>
        <a:xfrm>
          <a:off x="0" y="0"/>
          <a:ext cx="0" cy="0"/>
          <a:chOff x="0" y="0"/>
          <a:chExt cx="0" cy="0"/>
        </a:xfrm>
      </p:grpSpPr>
      <p:sp>
        <p:nvSpPr>
          <p:cNvPr id="87" name="Google Shape;87;p14"/>
          <p:cNvSpPr/>
          <p:nvPr/>
        </p:nvSpPr>
        <p:spPr>
          <a:xfrm>
            <a:off x="5334000" y="0"/>
            <a:ext cx="6861048"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 name="Google Shape;88;p14"/>
          <p:cNvSpPr/>
          <p:nvPr/>
        </p:nvSpPr>
        <p:spPr>
          <a:xfrm>
            <a:off x="0" y="0"/>
            <a:ext cx="13716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9" name="Google Shape;89;p14"/>
          <p:cNvPicPr preferRelativeResize="0"/>
          <p:nvPr/>
        </p:nvPicPr>
        <p:blipFill rotWithShape="1">
          <a:blip r:embed="rId2">
            <a:alphaModFix/>
          </a:blip>
          <a:srcRect b="0" l="0" r="0" t="0"/>
          <a:stretch/>
        </p:blipFill>
        <p:spPr>
          <a:xfrm>
            <a:off x="5330953" y="1499208"/>
            <a:ext cx="6861047" cy="3859583"/>
          </a:xfrm>
          <a:prstGeom prst="rect">
            <a:avLst/>
          </a:prstGeom>
          <a:noFill/>
          <a:ln>
            <a:noFill/>
          </a:ln>
        </p:spPr>
      </p:pic>
      <p:sp>
        <p:nvSpPr>
          <p:cNvPr id="90" name="Google Shape;90;p14"/>
          <p:cNvSpPr txBox="1"/>
          <p:nvPr/>
        </p:nvSpPr>
        <p:spPr>
          <a:xfrm>
            <a:off x="326137" y="234164"/>
            <a:ext cx="477926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Contact Information</a:t>
            </a:r>
            <a:endParaRPr/>
          </a:p>
        </p:txBody>
      </p:sp>
      <p:sp>
        <p:nvSpPr>
          <p:cNvPr id="91" name="Google Shape;91;p14"/>
          <p:cNvSpPr txBox="1"/>
          <p:nvPr/>
        </p:nvSpPr>
        <p:spPr>
          <a:xfrm>
            <a:off x="325438" y="1067946"/>
            <a:ext cx="4779962" cy="646331"/>
          </a:xfrm>
          <a:prstGeom prst="rect">
            <a:avLst/>
          </a:prstGeom>
          <a:no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RAC Help Email:</a:t>
            </a:r>
            <a:endParaRPr/>
          </a:p>
          <a:p>
            <a:pPr indent="0" lvl="0" marL="0" marR="0" rtl="0" algn="l">
              <a:spcBef>
                <a:spcPts val="0"/>
              </a:spcBef>
              <a:spcAft>
                <a:spcPts val="0"/>
              </a:spcAft>
              <a:buNone/>
            </a:pPr>
            <a:r>
              <a:rPr b="0" lang="en-US" sz="1800" u="sng">
                <a:solidFill>
                  <a:schemeClr val="dk1"/>
                </a:solidFill>
                <a:latin typeface="Calibri"/>
                <a:ea typeface="Calibri"/>
                <a:cs typeface="Calibri"/>
                <a:sym typeface="Calibri"/>
                <a:hlinkClick r:id="rId3">
                  <a:extLst>
                    <a:ext uri="{A12FA001-AC4F-418D-AE19-62706E023703}">
                      <ahyp:hlinkClr val="tx"/>
                    </a:ext>
                  </a:extLst>
                </a:hlinkClick>
              </a:rPr>
              <a:t>nws.wdtd.rachelp@noaa.gov</a:t>
            </a:r>
            <a:endParaRPr b="0" sz="1800">
              <a:solidFill>
                <a:schemeClr val="dk1"/>
              </a:solidFill>
              <a:latin typeface="Calibri"/>
              <a:ea typeface="Calibri"/>
              <a:cs typeface="Calibri"/>
              <a:sym typeface="Calibri"/>
            </a:endParaRPr>
          </a:p>
        </p:txBody>
      </p:sp>
      <p:sp>
        <p:nvSpPr>
          <p:cNvPr id="92" name="Google Shape;92;p14"/>
          <p:cNvSpPr txBox="1"/>
          <p:nvPr/>
        </p:nvSpPr>
        <p:spPr>
          <a:xfrm>
            <a:off x="326137" y="2320950"/>
            <a:ext cx="4779263" cy="646331"/>
          </a:xfrm>
          <a:prstGeom prst="rect">
            <a:avLst/>
          </a:prstGeom>
          <a:no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Lesson Author Email:</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p:txBody>
      </p:sp>
      <p:sp>
        <p:nvSpPr>
          <p:cNvPr id="93" name="Google Shape;93;p14"/>
          <p:cNvSpPr txBox="1"/>
          <p:nvPr>
            <p:ph idx="1" type="body"/>
          </p:nvPr>
        </p:nvSpPr>
        <p:spPr>
          <a:xfrm>
            <a:off x="325438" y="2644800"/>
            <a:ext cx="4170362" cy="3222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None/>
              <a:defRPr sz="18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14"/>
          <p:cNvSpPr/>
          <p:nvPr/>
        </p:nvSpPr>
        <p:spPr>
          <a:xfrm>
            <a:off x="5791200" y="5361500"/>
            <a:ext cx="5943600" cy="508609"/>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Once you’ve completed the quiz, hit </a:t>
            </a:r>
            <a:r>
              <a:rPr b="1" lang="en-US" sz="1800">
                <a:solidFill>
                  <a:schemeClr val="dk1"/>
                </a:solidFill>
                <a:latin typeface="Calibri"/>
                <a:ea typeface="Calibri"/>
                <a:cs typeface="Calibri"/>
                <a:sym typeface="Calibri"/>
              </a:rPr>
              <a:t>“Exit” </a:t>
            </a:r>
            <a:r>
              <a:rPr lang="en-US" sz="1800">
                <a:solidFill>
                  <a:schemeClr val="dk1"/>
                </a:solidFill>
                <a:latin typeface="Calibri"/>
                <a:ea typeface="Calibri"/>
                <a:cs typeface="Calibri"/>
                <a:sym typeface="Calibri"/>
              </a:rPr>
              <a:t>to close out!</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1">
  <p:cSld name="Text 1">
    <p:bg>
      <p:bgPr>
        <a:solidFill>
          <a:schemeClr val="dk1"/>
        </a:solidFill>
      </p:bgPr>
    </p:bg>
    <p:spTree>
      <p:nvGrpSpPr>
        <p:cNvPr id="16" name="Shape 16"/>
        <p:cNvGrpSpPr/>
        <p:nvPr/>
      </p:nvGrpSpPr>
      <p:grpSpPr>
        <a:xfrm>
          <a:off x="0" y="0"/>
          <a:ext cx="0" cy="0"/>
          <a:chOff x="0" y="0"/>
          <a:chExt cx="0" cy="0"/>
        </a:xfrm>
      </p:grpSpPr>
      <p:sp>
        <p:nvSpPr>
          <p:cNvPr id="17" name="Google Shape;17;p3"/>
          <p:cNvSpPr/>
          <p:nvPr/>
        </p:nvSpPr>
        <p:spPr>
          <a:xfrm>
            <a:off x="131064" y="0"/>
            <a:ext cx="13716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 name="Google Shape;18;p3"/>
          <p:cNvSpPr/>
          <p:nvPr/>
        </p:nvSpPr>
        <p:spPr>
          <a:xfrm>
            <a:off x="271272" y="0"/>
            <a:ext cx="11920728"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 name="Google Shape;19;p3"/>
          <p:cNvSpPr txBox="1"/>
          <p:nvPr>
            <p:ph idx="1" type="body"/>
          </p:nvPr>
        </p:nvSpPr>
        <p:spPr>
          <a:xfrm>
            <a:off x="476250" y="1073150"/>
            <a:ext cx="11487150" cy="55562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type="title"/>
          </p:nvPr>
        </p:nvSpPr>
        <p:spPr>
          <a:xfrm>
            <a:off x="476316" y="234164"/>
            <a:ext cx="11487084" cy="838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
                                            <p:txEl>
                                              <p:pRg end="0" st="0"/>
                                            </p:txEl>
                                          </p:spTgt>
                                        </p:tgtEl>
                                        <p:attrNameLst>
                                          <p:attrName>style.visibility</p:attrName>
                                        </p:attrNameLst>
                                      </p:cBhvr>
                                      <p:to>
                                        <p:strVal val="visible"/>
                                      </p:to>
                                    </p:set>
                                    <p:animEffect filter="fade" transition="in">
                                      <p:cBhvr>
                                        <p:cTn dur="250"/>
                                        <p:tgtEl>
                                          <p:spTgt spid="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
                                            <p:txEl>
                                              <p:pRg end="1" st="1"/>
                                            </p:txEl>
                                          </p:spTgt>
                                        </p:tgtEl>
                                        <p:attrNameLst>
                                          <p:attrName>style.visibility</p:attrName>
                                        </p:attrNameLst>
                                      </p:cBhvr>
                                      <p:to>
                                        <p:strVal val="visible"/>
                                      </p:to>
                                    </p:set>
                                    <p:animEffect filter="fade" transition="in">
                                      <p:cBhvr>
                                        <p:cTn dur="250"/>
                                        <p:tgtEl>
                                          <p:spTgt spid="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
                                            <p:txEl>
                                              <p:pRg end="2" st="2"/>
                                            </p:txEl>
                                          </p:spTgt>
                                        </p:tgtEl>
                                        <p:attrNameLst>
                                          <p:attrName>style.visibility</p:attrName>
                                        </p:attrNameLst>
                                      </p:cBhvr>
                                      <p:to>
                                        <p:strVal val="visible"/>
                                      </p:to>
                                    </p:set>
                                    <p:animEffect filter="fade" transition="in">
                                      <p:cBhvr>
                                        <p:cTn dur="250"/>
                                        <p:tgtEl>
                                          <p:spTgt spid="1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
                                            <p:txEl>
                                              <p:pRg end="3" st="3"/>
                                            </p:txEl>
                                          </p:spTgt>
                                        </p:tgtEl>
                                        <p:attrNameLst>
                                          <p:attrName>style.visibility</p:attrName>
                                        </p:attrNameLst>
                                      </p:cBhvr>
                                      <p:to>
                                        <p:strVal val="visible"/>
                                      </p:to>
                                    </p:set>
                                    <p:animEffect filter="fade" transition="in">
                                      <p:cBhvr>
                                        <p:cTn dur="250"/>
                                        <p:tgtEl>
                                          <p:spTgt spid="1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
                                            <p:txEl>
                                              <p:pRg end="4" st="4"/>
                                            </p:txEl>
                                          </p:spTgt>
                                        </p:tgtEl>
                                        <p:attrNameLst>
                                          <p:attrName>style.visibility</p:attrName>
                                        </p:attrNameLst>
                                      </p:cBhvr>
                                      <p:to>
                                        <p:strVal val="visible"/>
                                      </p:to>
                                    </p:set>
                                    <p:animEffect filter="fade" transition="in">
                                      <p:cBhvr>
                                        <p:cTn dur="250"/>
                                        <p:tgtEl>
                                          <p:spTgt spid="1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
                                            <p:txEl>
                                              <p:pRg end="5" st="5"/>
                                            </p:txEl>
                                          </p:spTgt>
                                        </p:tgtEl>
                                        <p:attrNameLst>
                                          <p:attrName>style.visibility</p:attrName>
                                        </p:attrNameLst>
                                      </p:cBhvr>
                                      <p:to>
                                        <p:strVal val="visible"/>
                                      </p:to>
                                    </p:set>
                                    <p:animEffect filter="fade" transition="in">
                                      <p:cBhvr>
                                        <p:cTn dur="250"/>
                                        <p:tgtEl>
                                          <p:spTgt spid="1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
                                            <p:txEl>
                                              <p:pRg end="6" st="6"/>
                                            </p:txEl>
                                          </p:spTgt>
                                        </p:tgtEl>
                                        <p:attrNameLst>
                                          <p:attrName>style.visibility</p:attrName>
                                        </p:attrNameLst>
                                      </p:cBhvr>
                                      <p:to>
                                        <p:strVal val="visible"/>
                                      </p:to>
                                    </p:set>
                                    <p:animEffect filter="fade" transition="in">
                                      <p:cBhvr>
                                        <p:cTn dur="250"/>
                                        <p:tgtEl>
                                          <p:spTgt spid="1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
                                            <p:txEl>
                                              <p:pRg end="7" st="7"/>
                                            </p:txEl>
                                          </p:spTgt>
                                        </p:tgtEl>
                                        <p:attrNameLst>
                                          <p:attrName>style.visibility</p:attrName>
                                        </p:attrNameLst>
                                      </p:cBhvr>
                                      <p:to>
                                        <p:strVal val="visible"/>
                                      </p:to>
                                    </p:set>
                                    <p:animEffect filter="fade" transition="in">
                                      <p:cBhvr>
                                        <p:cTn dur="250"/>
                                        <p:tgtEl>
                                          <p:spTgt spid="1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
                                            <p:txEl>
                                              <p:pRg end="8" st="8"/>
                                            </p:txEl>
                                          </p:spTgt>
                                        </p:tgtEl>
                                        <p:attrNameLst>
                                          <p:attrName>style.visibility</p:attrName>
                                        </p:attrNameLst>
                                      </p:cBhvr>
                                      <p:to>
                                        <p:strVal val="visible"/>
                                      </p:to>
                                    </p:set>
                                    <p:animEffect filter="fade" transition="in">
                                      <p:cBhvr>
                                        <p:cTn dur="250"/>
                                        <p:tgtEl>
                                          <p:spTgt spid="19">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2">
  <p:cSld name="Text 2">
    <p:bg>
      <p:bgPr>
        <a:solidFill>
          <a:schemeClr val="dk1"/>
        </a:solidFill>
      </p:bgPr>
    </p:bg>
    <p:spTree>
      <p:nvGrpSpPr>
        <p:cNvPr id="21" name="Shape 21"/>
        <p:cNvGrpSpPr/>
        <p:nvPr/>
      </p:nvGrpSpPr>
      <p:grpSpPr>
        <a:xfrm>
          <a:off x="0" y="0"/>
          <a:ext cx="0" cy="0"/>
          <a:chOff x="0" y="0"/>
          <a:chExt cx="0" cy="0"/>
        </a:xfrm>
      </p:grpSpPr>
      <p:sp>
        <p:nvSpPr>
          <p:cNvPr id="22" name="Google Shape;22;p4"/>
          <p:cNvSpPr/>
          <p:nvPr/>
        </p:nvSpPr>
        <p:spPr>
          <a:xfrm>
            <a:off x="1100328" y="-18143"/>
            <a:ext cx="10668000" cy="687614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3" name="Google Shape;23;p4"/>
          <p:cNvCxnSpPr/>
          <p:nvPr/>
        </p:nvCxnSpPr>
        <p:spPr>
          <a:xfrm>
            <a:off x="11768328" y="-9144"/>
            <a:ext cx="0" cy="6876143"/>
          </a:xfrm>
          <a:prstGeom prst="straightConnector1">
            <a:avLst/>
          </a:prstGeom>
          <a:noFill/>
          <a:ln cap="flat" cmpd="sng" w="101600">
            <a:solidFill>
              <a:schemeClr val="accent1"/>
            </a:solidFill>
            <a:prstDash val="solid"/>
            <a:miter lim="800000"/>
            <a:headEnd len="sm" w="sm" type="none"/>
            <a:tailEnd len="sm" w="sm" type="none"/>
          </a:ln>
        </p:spPr>
      </p:cxnSp>
      <p:sp>
        <p:nvSpPr>
          <p:cNvPr id="24" name="Google Shape;24;p4"/>
          <p:cNvSpPr txBox="1"/>
          <p:nvPr>
            <p:ph type="title"/>
          </p:nvPr>
        </p:nvSpPr>
        <p:spPr>
          <a:xfrm>
            <a:off x="1295400" y="234164"/>
            <a:ext cx="10210800" cy="838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1295400" y="1073150"/>
            <a:ext cx="10210800" cy="54800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
                                            <p:txEl>
                                              <p:pRg end="0" st="0"/>
                                            </p:txEl>
                                          </p:spTgt>
                                        </p:tgtEl>
                                        <p:attrNameLst>
                                          <p:attrName>style.visibility</p:attrName>
                                        </p:attrNameLst>
                                      </p:cBhvr>
                                      <p:to>
                                        <p:strVal val="visible"/>
                                      </p:to>
                                    </p:set>
                                    <p:animEffect filter="fade" transition="in">
                                      <p:cBhvr>
                                        <p:cTn dur="250"/>
                                        <p:tgtEl>
                                          <p:spTgt spid="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
                                            <p:txEl>
                                              <p:pRg end="1" st="1"/>
                                            </p:txEl>
                                          </p:spTgt>
                                        </p:tgtEl>
                                        <p:attrNameLst>
                                          <p:attrName>style.visibility</p:attrName>
                                        </p:attrNameLst>
                                      </p:cBhvr>
                                      <p:to>
                                        <p:strVal val="visible"/>
                                      </p:to>
                                    </p:set>
                                    <p:animEffect filter="fade" transition="in">
                                      <p:cBhvr>
                                        <p:cTn dur="250"/>
                                        <p:tgtEl>
                                          <p:spTgt spid="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
                                            <p:txEl>
                                              <p:pRg end="2" st="2"/>
                                            </p:txEl>
                                          </p:spTgt>
                                        </p:tgtEl>
                                        <p:attrNameLst>
                                          <p:attrName>style.visibility</p:attrName>
                                        </p:attrNameLst>
                                      </p:cBhvr>
                                      <p:to>
                                        <p:strVal val="visible"/>
                                      </p:to>
                                    </p:set>
                                    <p:animEffect filter="fade" transition="in">
                                      <p:cBhvr>
                                        <p:cTn dur="250"/>
                                        <p:tgtEl>
                                          <p:spTgt spid="2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
                                            <p:txEl>
                                              <p:pRg end="3" st="3"/>
                                            </p:txEl>
                                          </p:spTgt>
                                        </p:tgtEl>
                                        <p:attrNameLst>
                                          <p:attrName>style.visibility</p:attrName>
                                        </p:attrNameLst>
                                      </p:cBhvr>
                                      <p:to>
                                        <p:strVal val="visible"/>
                                      </p:to>
                                    </p:set>
                                    <p:animEffect filter="fade" transition="in">
                                      <p:cBhvr>
                                        <p:cTn dur="250"/>
                                        <p:tgtEl>
                                          <p:spTgt spid="2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
                                            <p:txEl>
                                              <p:pRg end="4" st="4"/>
                                            </p:txEl>
                                          </p:spTgt>
                                        </p:tgtEl>
                                        <p:attrNameLst>
                                          <p:attrName>style.visibility</p:attrName>
                                        </p:attrNameLst>
                                      </p:cBhvr>
                                      <p:to>
                                        <p:strVal val="visible"/>
                                      </p:to>
                                    </p:set>
                                    <p:animEffect filter="fade" transition="in">
                                      <p:cBhvr>
                                        <p:cTn dur="250"/>
                                        <p:tgtEl>
                                          <p:spTgt spid="2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
                                            <p:txEl>
                                              <p:pRg end="5" st="5"/>
                                            </p:txEl>
                                          </p:spTgt>
                                        </p:tgtEl>
                                        <p:attrNameLst>
                                          <p:attrName>style.visibility</p:attrName>
                                        </p:attrNameLst>
                                      </p:cBhvr>
                                      <p:to>
                                        <p:strVal val="visible"/>
                                      </p:to>
                                    </p:set>
                                    <p:animEffect filter="fade" transition="in">
                                      <p:cBhvr>
                                        <p:cTn dur="250"/>
                                        <p:tgtEl>
                                          <p:spTgt spid="2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
                                            <p:txEl>
                                              <p:pRg end="6" st="6"/>
                                            </p:txEl>
                                          </p:spTgt>
                                        </p:tgtEl>
                                        <p:attrNameLst>
                                          <p:attrName>style.visibility</p:attrName>
                                        </p:attrNameLst>
                                      </p:cBhvr>
                                      <p:to>
                                        <p:strVal val="visible"/>
                                      </p:to>
                                    </p:set>
                                    <p:animEffect filter="fade" transition="in">
                                      <p:cBhvr>
                                        <p:cTn dur="250"/>
                                        <p:tgtEl>
                                          <p:spTgt spid="2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
                                            <p:txEl>
                                              <p:pRg end="7" st="7"/>
                                            </p:txEl>
                                          </p:spTgt>
                                        </p:tgtEl>
                                        <p:attrNameLst>
                                          <p:attrName>style.visibility</p:attrName>
                                        </p:attrNameLst>
                                      </p:cBhvr>
                                      <p:to>
                                        <p:strVal val="visible"/>
                                      </p:to>
                                    </p:set>
                                    <p:animEffect filter="fade" transition="in">
                                      <p:cBhvr>
                                        <p:cTn dur="250"/>
                                        <p:tgtEl>
                                          <p:spTgt spid="2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
                                            <p:txEl>
                                              <p:pRg end="8" st="8"/>
                                            </p:txEl>
                                          </p:spTgt>
                                        </p:tgtEl>
                                        <p:attrNameLst>
                                          <p:attrName>style.visibility</p:attrName>
                                        </p:attrNameLst>
                                      </p:cBhvr>
                                      <p:to>
                                        <p:strVal val="visible"/>
                                      </p:to>
                                    </p:set>
                                    <p:animEffect filter="fade" transition="in">
                                      <p:cBhvr>
                                        <p:cTn dur="250"/>
                                        <p:tgtEl>
                                          <p:spTgt spid="2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Slant">
  <p:cSld name="Text with Slant">
    <p:bg>
      <p:bgPr>
        <a:solidFill>
          <a:schemeClr val="accent2"/>
        </a:solidFill>
      </p:bgPr>
    </p:bg>
    <p:spTree>
      <p:nvGrpSpPr>
        <p:cNvPr id="26" name="Shape 26"/>
        <p:cNvGrpSpPr/>
        <p:nvPr/>
      </p:nvGrpSpPr>
      <p:grpSpPr>
        <a:xfrm>
          <a:off x="0" y="0"/>
          <a:ext cx="0" cy="0"/>
          <a:chOff x="0" y="0"/>
          <a:chExt cx="0" cy="0"/>
        </a:xfrm>
      </p:grpSpPr>
      <p:sp>
        <p:nvSpPr>
          <p:cNvPr id="27" name="Google Shape;27;p5"/>
          <p:cNvSpPr/>
          <p:nvPr/>
        </p:nvSpPr>
        <p:spPr>
          <a:xfrm flipH="1" rot="10800000">
            <a:off x="304800" y="-2"/>
            <a:ext cx="9250016" cy="6858001"/>
          </a:xfrm>
          <a:custGeom>
            <a:rect b="b" l="l" r="r" t="t"/>
            <a:pathLst>
              <a:path extrusionOk="0" h="6858001" w="9250016">
                <a:moveTo>
                  <a:pt x="0" y="0"/>
                </a:moveTo>
                <a:lnTo>
                  <a:pt x="9250016" y="0"/>
                </a:lnTo>
                <a:lnTo>
                  <a:pt x="8186526" y="3230218"/>
                </a:lnTo>
                <a:lnTo>
                  <a:pt x="7076659" y="6858001"/>
                </a:lnTo>
                <a:lnTo>
                  <a:pt x="0" y="6858001"/>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cxnSp>
        <p:nvCxnSpPr>
          <p:cNvPr id="28" name="Google Shape;28;p5"/>
          <p:cNvCxnSpPr/>
          <p:nvPr/>
        </p:nvCxnSpPr>
        <p:spPr>
          <a:xfrm rot="10800000">
            <a:off x="7391400" y="-76200"/>
            <a:ext cx="2209801" cy="7010400"/>
          </a:xfrm>
          <a:prstGeom prst="straightConnector1">
            <a:avLst/>
          </a:prstGeom>
          <a:noFill/>
          <a:ln cap="flat" cmpd="sng" w="101600">
            <a:solidFill>
              <a:schemeClr val="accent1"/>
            </a:solidFill>
            <a:prstDash val="solid"/>
            <a:miter lim="800000"/>
            <a:headEnd len="sm" w="sm" type="none"/>
            <a:tailEnd len="sm" w="sm" type="none"/>
          </a:ln>
        </p:spPr>
      </p:cxnSp>
      <p:sp>
        <p:nvSpPr>
          <p:cNvPr id="29" name="Google Shape;29;p5"/>
          <p:cNvSpPr txBox="1"/>
          <p:nvPr>
            <p:ph type="title"/>
          </p:nvPr>
        </p:nvSpPr>
        <p:spPr>
          <a:xfrm>
            <a:off x="476316" y="234164"/>
            <a:ext cx="6868699" cy="838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
          <p:cNvSpPr txBox="1"/>
          <p:nvPr>
            <p:ph idx="1" type="body"/>
          </p:nvPr>
        </p:nvSpPr>
        <p:spPr>
          <a:xfrm>
            <a:off x="476316" y="1073150"/>
            <a:ext cx="6868699" cy="55562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
                                            <p:txEl>
                                              <p:pRg end="0" st="0"/>
                                            </p:txEl>
                                          </p:spTgt>
                                        </p:tgtEl>
                                        <p:attrNameLst>
                                          <p:attrName>style.visibility</p:attrName>
                                        </p:attrNameLst>
                                      </p:cBhvr>
                                      <p:to>
                                        <p:strVal val="visible"/>
                                      </p:to>
                                    </p:set>
                                    <p:animEffect filter="fade" transition="in">
                                      <p:cBhvr>
                                        <p:cTn dur="250"/>
                                        <p:tgtEl>
                                          <p:spTgt spid="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
                                            <p:txEl>
                                              <p:pRg end="1" st="1"/>
                                            </p:txEl>
                                          </p:spTgt>
                                        </p:tgtEl>
                                        <p:attrNameLst>
                                          <p:attrName>style.visibility</p:attrName>
                                        </p:attrNameLst>
                                      </p:cBhvr>
                                      <p:to>
                                        <p:strVal val="visible"/>
                                      </p:to>
                                    </p:set>
                                    <p:animEffect filter="fade" transition="in">
                                      <p:cBhvr>
                                        <p:cTn dur="250"/>
                                        <p:tgtEl>
                                          <p:spTgt spid="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
                                            <p:txEl>
                                              <p:pRg end="2" st="2"/>
                                            </p:txEl>
                                          </p:spTgt>
                                        </p:tgtEl>
                                        <p:attrNameLst>
                                          <p:attrName>style.visibility</p:attrName>
                                        </p:attrNameLst>
                                      </p:cBhvr>
                                      <p:to>
                                        <p:strVal val="visible"/>
                                      </p:to>
                                    </p:set>
                                    <p:animEffect filter="fade" transition="in">
                                      <p:cBhvr>
                                        <p:cTn dur="250"/>
                                        <p:tgtEl>
                                          <p:spTgt spid="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
                                            <p:txEl>
                                              <p:pRg end="3" st="3"/>
                                            </p:txEl>
                                          </p:spTgt>
                                        </p:tgtEl>
                                        <p:attrNameLst>
                                          <p:attrName>style.visibility</p:attrName>
                                        </p:attrNameLst>
                                      </p:cBhvr>
                                      <p:to>
                                        <p:strVal val="visible"/>
                                      </p:to>
                                    </p:set>
                                    <p:animEffect filter="fade" transition="in">
                                      <p:cBhvr>
                                        <p:cTn dur="250"/>
                                        <p:tgtEl>
                                          <p:spTgt spid="3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
                                            <p:txEl>
                                              <p:pRg end="4" st="4"/>
                                            </p:txEl>
                                          </p:spTgt>
                                        </p:tgtEl>
                                        <p:attrNameLst>
                                          <p:attrName>style.visibility</p:attrName>
                                        </p:attrNameLst>
                                      </p:cBhvr>
                                      <p:to>
                                        <p:strVal val="visible"/>
                                      </p:to>
                                    </p:set>
                                    <p:animEffect filter="fade" transition="in">
                                      <p:cBhvr>
                                        <p:cTn dur="250"/>
                                        <p:tgtEl>
                                          <p:spTgt spid="3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
                                            <p:txEl>
                                              <p:pRg end="5" st="5"/>
                                            </p:txEl>
                                          </p:spTgt>
                                        </p:tgtEl>
                                        <p:attrNameLst>
                                          <p:attrName>style.visibility</p:attrName>
                                        </p:attrNameLst>
                                      </p:cBhvr>
                                      <p:to>
                                        <p:strVal val="visible"/>
                                      </p:to>
                                    </p:set>
                                    <p:animEffect filter="fade" transition="in">
                                      <p:cBhvr>
                                        <p:cTn dur="250"/>
                                        <p:tgtEl>
                                          <p:spTgt spid="3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
                                            <p:txEl>
                                              <p:pRg end="6" st="6"/>
                                            </p:txEl>
                                          </p:spTgt>
                                        </p:tgtEl>
                                        <p:attrNameLst>
                                          <p:attrName>style.visibility</p:attrName>
                                        </p:attrNameLst>
                                      </p:cBhvr>
                                      <p:to>
                                        <p:strVal val="visible"/>
                                      </p:to>
                                    </p:set>
                                    <p:animEffect filter="fade" transition="in">
                                      <p:cBhvr>
                                        <p:cTn dur="250"/>
                                        <p:tgtEl>
                                          <p:spTgt spid="3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
                                            <p:txEl>
                                              <p:pRg end="7" st="7"/>
                                            </p:txEl>
                                          </p:spTgt>
                                        </p:tgtEl>
                                        <p:attrNameLst>
                                          <p:attrName>style.visibility</p:attrName>
                                        </p:attrNameLst>
                                      </p:cBhvr>
                                      <p:to>
                                        <p:strVal val="visible"/>
                                      </p:to>
                                    </p:set>
                                    <p:animEffect filter="fade" transition="in">
                                      <p:cBhvr>
                                        <p:cTn dur="250"/>
                                        <p:tgtEl>
                                          <p:spTgt spid="3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
                                            <p:txEl>
                                              <p:pRg end="8" st="8"/>
                                            </p:txEl>
                                          </p:spTgt>
                                        </p:tgtEl>
                                        <p:attrNameLst>
                                          <p:attrName>style.visibility</p:attrName>
                                        </p:attrNameLst>
                                      </p:cBhvr>
                                      <p:to>
                                        <p:strVal val="visible"/>
                                      </p:to>
                                    </p:set>
                                    <p:animEffect filter="fade" transition="in">
                                      <p:cBhvr>
                                        <p:cTn dur="250"/>
                                        <p:tgtEl>
                                          <p:spTgt spid="3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ext">
  <p:cSld name="Comparison Text">
    <p:spTree>
      <p:nvGrpSpPr>
        <p:cNvPr id="31" name="Shape 31"/>
        <p:cNvGrpSpPr/>
        <p:nvPr/>
      </p:nvGrpSpPr>
      <p:grpSpPr>
        <a:xfrm>
          <a:off x="0" y="0"/>
          <a:ext cx="0" cy="0"/>
          <a:chOff x="0" y="0"/>
          <a:chExt cx="0" cy="0"/>
        </a:xfrm>
      </p:grpSpPr>
      <p:sp>
        <p:nvSpPr>
          <p:cNvPr id="32" name="Google Shape;32;p6"/>
          <p:cNvSpPr/>
          <p:nvPr/>
        </p:nvSpPr>
        <p:spPr>
          <a:xfrm>
            <a:off x="6161085" y="1260082"/>
            <a:ext cx="119766" cy="4572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 name="Google Shape;33;p6"/>
          <p:cNvSpPr/>
          <p:nvPr/>
        </p:nvSpPr>
        <p:spPr>
          <a:xfrm>
            <a:off x="0" y="0"/>
            <a:ext cx="13716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 name="Google Shape;34;p6"/>
          <p:cNvSpPr/>
          <p:nvPr/>
        </p:nvSpPr>
        <p:spPr>
          <a:xfrm>
            <a:off x="137160" y="2286000"/>
            <a:ext cx="137160" cy="4572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 name="Google Shape;35;p6"/>
          <p:cNvSpPr txBox="1"/>
          <p:nvPr>
            <p:ph type="title"/>
          </p:nvPr>
        </p:nvSpPr>
        <p:spPr>
          <a:xfrm>
            <a:off x="326136" y="234164"/>
            <a:ext cx="11637264" cy="838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
          <p:cNvSpPr txBox="1"/>
          <p:nvPr>
            <p:ph idx="1" type="body"/>
          </p:nvPr>
        </p:nvSpPr>
        <p:spPr>
          <a:xfrm>
            <a:off x="476316" y="1801662"/>
            <a:ext cx="5314884" cy="48277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2" type="body"/>
          </p:nvPr>
        </p:nvSpPr>
        <p:spPr>
          <a:xfrm>
            <a:off x="476316" y="1260082"/>
            <a:ext cx="5314884" cy="533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b="1"/>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6"/>
          <p:cNvSpPr txBox="1"/>
          <p:nvPr>
            <p:ph idx="3" type="body"/>
          </p:nvPr>
        </p:nvSpPr>
        <p:spPr>
          <a:xfrm>
            <a:off x="6648516" y="1801662"/>
            <a:ext cx="5314884" cy="48277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6"/>
          <p:cNvSpPr txBox="1"/>
          <p:nvPr>
            <p:ph idx="4" type="body"/>
          </p:nvPr>
        </p:nvSpPr>
        <p:spPr>
          <a:xfrm>
            <a:off x="6648516" y="1260082"/>
            <a:ext cx="5314884" cy="533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b="1"/>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
                                            <p:txEl>
                                              <p:pRg end="0" st="0"/>
                                            </p:txEl>
                                          </p:spTgt>
                                        </p:tgtEl>
                                        <p:attrNameLst>
                                          <p:attrName>style.visibility</p:attrName>
                                        </p:attrNameLst>
                                      </p:cBhvr>
                                      <p:to>
                                        <p:strVal val="visible"/>
                                      </p:to>
                                    </p:set>
                                    <p:animEffect filter="fade" transition="in">
                                      <p:cBhvr>
                                        <p:cTn dur="250"/>
                                        <p:tgtEl>
                                          <p:spTgt spid="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
                                            <p:txEl>
                                              <p:pRg end="1" st="1"/>
                                            </p:txEl>
                                          </p:spTgt>
                                        </p:tgtEl>
                                        <p:attrNameLst>
                                          <p:attrName>style.visibility</p:attrName>
                                        </p:attrNameLst>
                                      </p:cBhvr>
                                      <p:to>
                                        <p:strVal val="visible"/>
                                      </p:to>
                                    </p:set>
                                    <p:animEffect filter="fade" transition="in">
                                      <p:cBhvr>
                                        <p:cTn dur="250"/>
                                        <p:tgtEl>
                                          <p:spTgt spid="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
                                            <p:txEl>
                                              <p:pRg end="2" st="2"/>
                                            </p:txEl>
                                          </p:spTgt>
                                        </p:tgtEl>
                                        <p:attrNameLst>
                                          <p:attrName>style.visibility</p:attrName>
                                        </p:attrNameLst>
                                      </p:cBhvr>
                                      <p:to>
                                        <p:strVal val="visible"/>
                                      </p:to>
                                    </p:set>
                                    <p:animEffect filter="fade" transition="in">
                                      <p:cBhvr>
                                        <p:cTn dur="250"/>
                                        <p:tgtEl>
                                          <p:spTgt spid="3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
                                            <p:txEl>
                                              <p:pRg end="3" st="3"/>
                                            </p:txEl>
                                          </p:spTgt>
                                        </p:tgtEl>
                                        <p:attrNameLst>
                                          <p:attrName>style.visibility</p:attrName>
                                        </p:attrNameLst>
                                      </p:cBhvr>
                                      <p:to>
                                        <p:strVal val="visible"/>
                                      </p:to>
                                    </p:set>
                                    <p:animEffect filter="fade" transition="in">
                                      <p:cBhvr>
                                        <p:cTn dur="250"/>
                                        <p:tgtEl>
                                          <p:spTgt spid="3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
                                            <p:txEl>
                                              <p:pRg end="4" st="4"/>
                                            </p:txEl>
                                          </p:spTgt>
                                        </p:tgtEl>
                                        <p:attrNameLst>
                                          <p:attrName>style.visibility</p:attrName>
                                        </p:attrNameLst>
                                      </p:cBhvr>
                                      <p:to>
                                        <p:strVal val="visible"/>
                                      </p:to>
                                    </p:set>
                                    <p:animEffect filter="fade" transition="in">
                                      <p:cBhvr>
                                        <p:cTn dur="250"/>
                                        <p:tgtEl>
                                          <p:spTgt spid="3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
                                            <p:txEl>
                                              <p:pRg end="5" st="5"/>
                                            </p:txEl>
                                          </p:spTgt>
                                        </p:tgtEl>
                                        <p:attrNameLst>
                                          <p:attrName>style.visibility</p:attrName>
                                        </p:attrNameLst>
                                      </p:cBhvr>
                                      <p:to>
                                        <p:strVal val="visible"/>
                                      </p:to>
                                    </p:set>
                                    <p:animEffect filter="fade" transition="in">
                                      <p:cBhvr>
                                        <p:cTn dur="250"/>
                                        <p:tgtEl>
                                          <p:spTgt spid="3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
                                            <p:txEl>
                                              <p:pRg end="6" st="6"/>
                                            </p:txEl>
                                          </p:spTgt>
                                        </p:tgtEl>
                                        <p:attrNameLst>
                                          <p:attrName>style.visibility</p:attrName>
                                        </p:attrNameLst>
                                      </p:cBhvr>
                                      <p:to>
                                        <p:strVal val="visible"/>
                                      </p:to>
                                    </p:set>
                                    <p:animEffect filter="fade" transition="in">
                                      <p:cBhvr>
                                        <p:cTn dur="250"/>
                                        <p:tgtEl>
                                          <p:spTgt spid="3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
                                            <p:txEl>
                                              <p:pRg end="7" st="7"/>
                                            </p:txEl>
                                          </p:spTgt>
                                        </p:tgtEl>
                                        <p:attrNameLst>
                                          <p:attrName>style.visibility</p:attrName>
                                        </p:attrNameLst>
                                      </p:cBhvr>
                                      <p:to>
                                        <p:strVal val="visible"/>
                                      </p:to>
                                    </p:set>
                                    <p:animEffect filter="fade" transition="in">
                                      <p:cBhvr>
                                        <p:cTn dur="250"/>
                                        <p:tgtEl>
                                          <p:spTgt spid="3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
                                            <p:txEl>
                                              <p:pRg end="8" st="8"/>
                                            </p:txEl>
                                          </p:spTgt>
                                        </p:tgtEl>
                                        <p:attrNameLst>
                                          <p:attrName>style.visibility</p:attrName>
                                        </p:attrNameLst>
                                      </p:cBhvr>
                                      <p:to>
                                        <p:strVal val="visible"/>
                                      </p:to>
                                    </p:set>
                                    <p:animEffect filter="fade" transition="in">
                                      <p:cBhvr>
                                        <p:cTn dur="250"/>
                                        <p:tgtEl>
                                          <p:spTgt spid="3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
                                            <p:txEl>
                                              <p:pRg end="0" st="0"/>
                                            </p:txEl>
                                          </p:spTgt>
                                        </p:tgtEl>
                                        <p:attrNameLst>
                                          <p:attrName>style.visibility</p:attrName>
                                        </p:attrNameLst>
                                      </p:cBhvr>
                                      <p:to>
                                        <p:strVal val="visible"/>
                                      </p:to>
                                    </p:set>
                                    <p:animEffect filter="fade" transition="in">
                                      <p:cBhvr>
                                        <p:cTn dur="250"/>
                                        <p:tgtEl>
                                          <p:spTgt spid="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
                                            <p:txEl>
                                              <p:pRg end="1" st="1"/>
                                            </p:txEl>
                                          </p:spTgt>
                                        </p:tgtEl>
                                        <p:attrNameLst>
                                          <p:attrName>style.visibility</p:attrName>
                                        </p:attrNameLst>
                                      </p:cBhvr>
                                      <p:to>
                                        <p:strVal val="visible"/>
                                      </p:to>
                                    </p:set>
                                    <p:animEffect filter="fade" transition="in">
                                      <p:cBhvr>
                                        <p:cTn dur="250"/>
                                        <p:tgtEl>
                                          <p:spTgt spid="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
                                            <p:txEl>
                                              <p:pRg end="2" st="2"/>
                                            </p:txEl>
                                          </p:spTgt>
                                        </p:tgtEl>
                                        <p:attrNameLst>
                                          <p:attrName>style.visibility</p:attrName>
                                        </p:attrNameLst>
                                      </p:cBhvr>
                                      <p:to>
                                        <p:strVal val="visible"/>
                                      </p:to>
                                    </p:set>
                                    <p:animEffect filter="fade" transition="in">
                                      <p:cBhvr>
                                        <p:cTn dur="250"/>
                                        <p:tgtEl>
                                          <p:spTgt spid="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
                                            <p:txEl>
                                              <p:pRg end="3" st="3"/>
                                            </p:txEl>
                                          </p:spTgt>
                                        </p:tgtEl>
                                        <p:attrNameLst>
                                          <p:attrName>style.visibility</p:attrName>
                                        </p:attrNameLst>
                                      </p:cBhvr>
                                      <p:to>
                                        <p:strVal val="visible"/>
                                      </p:to>
                                    </p:set>
                                    <p:animEffect filter="fade" transition="in">
                                      <p:cBhvr>
                                        <p:cTn dur="250"/>
                                        <p:tgtEl>
                                          <p:spTgt spid="3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
                                            <p:txEl>
                                              <p:pRg end="4" st="4"/>
                                            </p:txEl>
                                          </p:spTgt>
                                        </p:tgtEl>
                                        <p:attrNameLst>
                                          <p:attrName>style.visibility</p:attrName>
                                        </p:attrNameLst>
                                      </p:cBhvr>
                                      <p:to>
                                        <p:strVal val="visible"/>
                                      </p:to>
                                    </p:set>
                                    <p:animEffect filter="fade" transition="in">
                                      <p:cBhvr>
                                        <p:cTn dur="250"/>
                                        <p:tgtEl>
                                          <p:spTgt spid="3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
                                            <p:txEl>
                                              <p:pRg end="5" st="5"/>
                                            </p:txEl>
                                          </p:spTgt>
                                        </p:tgtEl>
                                        <p:attrNameLst>
                                          <p:attrName>style.visibility</p:attrName>
                                        </p:attrNameLst>
                                      </p:cBhvr>
                                      <p:to>
                                        <p:strVal val="visible"/>
                                      </p:to>
                                    </p:set>
                                    <p:animEffect filter="fade" transition="in">
                                      <p:cBhvr>
                                        <p:cTn dur="250"/>
                                        <p:tgtEl>
                                          <p:spTgt spid="3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
                                            <p:txEl>
                                              <p:pRg end="6" st="6"/>
                                            </p:txEl>
                                          </p:spTgt>
                                        </p:tgtEl>
                                        <p:attrNameLst>
                                          <p:attrName>style.visibility</p:attrName>
                                        </p:attrNameLst>
                                      </p:cBhvr>
                                      <p:to>
                                        <p:strVal val="visible"/>
                                      </p:to>
                                    </p:set>
                                    <p:animEffect filter="fade" transition="in">
                                      <p:cBhvr>
                                        <p:cTn dur="250"/>
                                        <p:tgtEl>
                                          <p:spTgt spid="3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
                                            <p:txEl>
                                              <p:pRg end="7" st="7"/>
                                            </p:txEl>
                                          </p:spTgt>
                                        </p:tgtEl>
                                        <p:attrNameLst>
                                          <p:attrName>style.visibility</p:attrName>
                                        </p:attrNameLst>
                                      </p:cBhvr>
                                      <p:to>
                                        <p:strVal val="visible"/>
                                      </p:to>
                                    </p:set>
                                    <p:animEffect filter="fade" transition="in">
                                      <p:cBhvr>
                                        <p:cTn dur="250"/>
                                        <p:tgtEl>
                                          <p:spTgt spid="3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
                                            <p:txEl>
                                              <p:pRg end="8" st="8"/>
                                            </p:txEl>
                                          </p:spTgt>
                                        </p:tgtEl>
                                        <p:attrNameLst>
                                          <p:attrName>style.visibility</p:attrName>
                                        </p:attrNameLst>
                                      </p:cBhvr>
                                      <p:to>
                                        <p:strVal val="visible"/>
                                      </p:to>
                                    </p:set>
                                    <p:animEffect filter="fade" transition="in">
                                      <p:cBhvr>
                                        <p:cTn dur="250"/>
                                        <p:tgtEl>
                                          <p:spTgt spid="3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1">
  <p:cSld name="Text and Image 1">
    <p:spTree>
      <p:nvGrpSpPr>
        <p:cNvPr id="40" name="Shape 40"/>
        <p:cNvGrpSpPr/>
        <p:nvPr/>
      </p:nvGrpSpPr>
      <p:grpSpPr>
        <a:xfrm>
          <a:off x="0" y="0"/>
          <a:ext cx="0" cy="0"/>
          <a:chOff x="0" y="0"/>
          <a:chExt cx="0" cy="0"/>
        </a:xfrm>
      </p:grpSpPr>
      <p:sp>
        <p:nvSpPr>
          <p:cNvPr id="41" name="Google Shape;41;p7"/>
          <p:cNvSpPr/>
          <p:nvPr/>
        </p:nvSpPr>
        <p:spPr>
          <a:xfrm>
            <a:off x="0" y="0"/>
            <a:ext cx="13716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 name="Google Shape;42;p7"/>
          <p:cNvSpPr txBox="1"/>
          <p:nvPr>
            <p:ph type="title"/>
          </p:nvPr>
        </p:nvSpPr>
        <p:spPr>
          <a:xfrm>
            <a:off x="326136" y="234164"/>
            <a:ext cx="11637264" cy="838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
          <p:cNvSpPr txBox="1"/>
          <p:nvPr>
            <p:ph idx="1" type="body"/>
          </p:nvPr>
        </p:nvSpPr>
        <p:spPr>
          <a:xfrm>
            <a:off x="326136" y="1081088"/>
            <a:ext cx="4017264" cy="554831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
          <p:cNvSpPr/>
          <p:nvPr/>
        </p:nvSpPr>
        <p:spPr>
          <a:xfrm>
            <a:off x="4572000" y="1081508"/>
            <a:ext cx="118872" cy="28046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 name="Google Shape;45;p7"/>
          <p:cNvSpPr/>
          <p:nvPr>
            <p:ph idx="2" type="pic"/>
          </p:nvPr>
        </p:nvSpPr>
        <p:spPr>
          <a:xfrm>
            <a:off x="4919472" y="1081088"/>
            <a:ext cx="7043928" cy="5548312"/>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0" st="0"/>
                                            </p:txEl>
                                          </p:spTgt>
                                        </p:tgtEl>
                                        <p:attrNameLst>
                                          <p:attrName>style.visibility</p:attrName>
                                        </p:attrNameLst>
                                      </p:cBhvr>
                                      <p:to>
                                        <p:strVal val="visible"/>
                                      </p:to>
                                    </p:set>
                                    <p:animEffect filter="fade" transition="in">
                                      <p:cBhvr>
                                        <p:cTn dur="250"/>
                                        <p:tgtEl>
                                          <p:spTgt spid="4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1" st="1"/>
                                            </p:txEl>
                                          </p:spTgt>
                                        </p:tgtEl>
                                        <p:attrNameLst>
                                          <p:attrName>style.visibility</p:attrName>
                                        </p:attrNameLst>
                                      </p:cBhvr>
                                      <p:to>
                                        <p:strVal val="visible"/>
                                      </p:to>
                                    </p:set>
                                    <p:animEffect filter="fade" transition="in">
                                      <p:cBhvr>
                                        <p:cTn dur="250"/>
                                        <p:tgtEl>
                                          <p:spTgt spid="4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2" st="2"/>
                                            </p:txEl>
                                          </p:spTgt>
                                        </p:tgtEl>
                                        <p:attrNameLst>
                                          <p:attrName>style.visibility</p:attrName>
                                        </p:attrNameLst>
                                      </p:cBhvr>
                                      <p:to>
                                        <p:strVal val="visible"/>
                                      </p:to>
                                    </p:set>
                                    <p:animEffect filter="fade" transition="in">
                                      <p:cBhvr>
                                        <p:cTn dur="250"/>
                                        <p:tgtEl>
                                          <p:spTgt spid="4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3" st="3"/>
                                            </p:txEl>
                                          </p:spTgt>
                                        </p:tgtEl>
                                        <p:attrNameLst>
                                          <p:attrName>style.visibility</p:attrName>
                                        </p:attrNameLst>
                                      </p:cBhvr>
                                      <p:to>
                                        <p:strVal val="visible"/>
                                      </p:to>
                                    </p:set>
                                    <p:animEffect filter="fade" transition="in">
                                      <p:cBhvr>
                                        <p:cTn dur="250"/>
                                        <p:tgtEl>
                                          <p:spTgt spid="4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4" st="4"/>
                                            </p:txEl>
                                          </p:spTgt>
                                        </p:tgtEl>
                                        <p:attrNameLst>
                                          <p:attrName>style.visibility</p:attrName>
                                        </p:attrNameLst>
                                      </p:cBhvr>
                                      <p:to>
                                        <p:strVal val="visible"/>
                                      </p:to>
                                    </p:set>
                                    <p:animEffect filter="fade" transition="in">
                                      <p:cBhvr>
                                        <p:cTn dur="250"/>
                                        <p:tgtEl>
                                          <p:spTgt spid="4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5" st="5"/>
                                            </p:txEl>
                                          </p:spTgt>
                                        </p:tgtEl>
                                        <p:attrNameLst>
                                          <p:attrName>style.visibility</p:attrName>
                                        </p:attrNameLst>
                                      </p:cBhvr>
                                      <p:to>
                                        <p:strVal val="visible"/>
                                      </p:to>
                                    </p:set>
                                    <p:animEffect filter="fade" transition="in">
                                      <p:cBhvr>
                                        <p:cTn dur="250"/>
                                        <p:tgtEl>
                                          <p:spTgt spid="4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6" st="6"/>
                                            </p:txEl>
                                          </p:spTgt>
                                        </p:tgtEl>
                                        <p:attrNameLst>
                                          <p:attrName>style.visibility</p:attrName>
                                        </p:attrNameLst>
                                      </p:cBhvr>
                                      <p:to>
                                        <p:strVal val="visible"/>
                                      </p:to>
                                    </p:set>
                                    <p:animEffect filter="fade" transition="in">
                                      <p:cBhvr>
                                        <p:cTn dur="250"/>
                                        <p:tgtEl>
                                          <p:spTgt spid="4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7" st="7"/>
                                            </p:txEl>
                                          </p:spTgt>
                                        </p:tgtEl>
                                        <p:attrNameLst>
                                          <p:attrName>style.visibility</p:attrName>
                                        </p:attrNameLst>
                                      </p:cBhvr>
                                      <p:to>
                                        <p:strVal val="visible"/>
                                      </p:to>
                                    </p:set>
                                    <p:animEffect filter="fade" transition="in">
                                      <p:cBhvr>
                                        <p:cTn dur="250"/>
                                        <p:tgtEl>
                                          <p:spTgt spid="4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
                                            <p:txEl>
                                              <p:pRg end="8" st="8"/>
                                            </p:txEl>
                                          </p:spTgt>
                                        </p:tgtEl>
                                        <p:attrNameLst>
                                          <p:attrName>style.visibility</p:attrName>
                                        </p:attrNameLst>
                                      </p:cBhvr>
                                      <p:to>
                                        <p:strVal val="visible"/>
                                      </p:to>
                                    </p:set>
                                    <p:animEffect filter="fade" transition="in">
                                      <p:cBhvr>
                                        <p:cTn dur="250"/>
                                        <p:tgtEl>
                                          <p:spTgt spid="4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2">
  <p:cSld name="Text and Image 2">
    <p:bg>
      <p:bgPr>
        <a:solidFill>
          <a:schemeClr val="lt1"/>
        </a:solidFill>
      </p:bgPr>
    </p:bg>
    <p:spTree>
      <p:nvGrpSpPr>
        <p:cNvPr id="46" name="Shape 46"/>
        <p:cNvGrpSpPr/>
        <p:nvPr/>
      </p:nvGrpSpPr>
      <p:grpSpPr>
        <a:xfrm>
          <a:off x="0" y="0"/>
          <a:ext cx="0" cy="0"/>
          <a:chOff x="0" y="0"/>
          <a:chExt cx="0" cy="0"/>
        </a:xfrm>
      </p:grpSpPr>
      <p:sp>
        <p:nvSpPr>
          <p:cNvPr id="47" name="Google Shape;47;p8"/>
          <p:cNvSpPr/>
          <p:nvPr/>
        </p:nvSpPr>
        <p:spPr>
          <a:xfrm>
            <a:off x="5334000" y="0"/>
            <a:ext cx="686104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 name="Google Shape;48;p8"/>
          <p:cNvSpPr/>
          <p:nvPr/>
        </p:nvSpPr>
        <p:spPr>
          <a:xfrm>
            <a:off x="0" y="0"/>
            <a:ext cx="13716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 name="Google Shape;49;p8"/>
          <p:cNvSpPr/>
          <p:nvPr>
            <p:ph idx="2" type="pic"/>
          </p:nvPr>
        </p:nvSpPr>
        <p:spPr>
          <a:xfrm>
            <a:off x="5562600" y="228600"/>
            <a:ext cx="6400800" cy="5257800"/>
          </a:xfrm>
          <a:prstGeom prst="rect">
            <a:avLst/>
          </a:prstGeom>
          <a:noFill/>
          <a:ln>
            <a:noFill/>
          </a:ln>
        </p:spPr>
      </p:sp>
      <p:sp>
        <p:nvSpPr>
          <p:cNvPr id="50" name="Google Shape;50;p8"/>
          <p:cNvSpPr txBox="1"/>
          <p:nvPr>
            <p:ph idx="1" type="body"/>
          </p:nvPr>
        </p:nvSpPr>
        <p:spPr>
          <a:xfrm>
            <a:off x="5562600" y="5715000"/>
            <a:ext cx="6400800" cy="914400"/>
          </a:xfrm>
          <a:prstGeom prst="rect">
            <a:avLst/>
          </a:prstGeom>
          <a:solidFill>
            <a:schemeClr val="accent1"/>
          </a:solidFill>
          <a:ln cap="flat" cmpd="sng" w="9525">
            <a:solidFill>
              <a:schemeClr val="lt1"/>
            </a:solidFill>
            <a:prstDash val="solid"/>
            <a:round/>
            <a:headEnd len="sm" w="sm" type="none"/>
            <a:tailEnd len="sm" w="sm" type="none"/>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8"/>
          <p:cNvSpPr txBox="1"/>
          <p:nvPr>
            <p:ph type="title"/>
          </p:nvPr>
        </p:nvSpPr>
        <p:spPr>
          <a:xfrm>
            <a:off x="326136" y="234164"/>
            <a:ext cx="4855464" cy="838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8"/>
          <p:cNvSpPr txBox="1"/>
          <p:nvPr>
            <p:ph idx="3" type="body"/>
          </p:nvPr>
        </p:nvSpPr>
        <p:spPr>
          <a:xfrm>
            <a:off x="326136" y="1073150"/>
            <a:ext cx="4855464" cy="55562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
                                            <p:txEl>
                                              <p:pRg end="0" st="0"/>
                                            </p:txEl>
                                          </p:spTgt>
                                        </p:tgtEl>
                                        <p:attrNameLst>
                                          <p:attrName>style.visibility</p:attrName>
                                        </p:attrNameLst>
                                      </p:cBhvr>
                                      <p:to>
                                        <p:strVal val="visible"/>
                                      </p:to>
                                    </p:set>
                                    <p:animEffect filter="fade" transition="in">
                                      <p:cBhvr>
                                        <p:cTn dur="250"/>
                                        <p:tgtEl>
                                          <p:spTgt spid="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
                                            <p:txEl>
                                              <p:pRg end="1" st="1"/>
                                            </p:txEl>
                                          </p:spTgt>
                                        </p:tgtEl>
                                        <p:attrNameLst>
                                          <p:attrName>style.visibility</p:attrName>
                                        </p:attrNameLst>
                                      </p:cBhvr>
                                      <p:to>
                                        <p:strVal val="visible"/>
                                      </p:to>
                                    </p:set>
                                    <p:animEffect filter="fade" transition="in">
                                      <p:cBhvr>
                                        <p:cTn dur="250"/>
                                        <p:tgtEl>
                                          <p:spTgt spid="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
                                            <p:txEl>
                                              <p:pRg end="2" st="2"/>
                                            </p:txEl>
                                          </p:spTgt>
                                        </p:tgtEl>
                                        <p:attrNameLst>
                                          <p:attrName>style.visibility</p:attrName>
                                        </p:attrNameLst>
                                      </p:cBhvr>
                                      <p:to>
                                        <p:strVal val="visible"/>
                                      </p:to>
                                    </p:set>
                                    <p:animEffect filter="fade" transition="in">
                                      <p:cBhvr>
                                        <p:cTn dur="250"/>
                                        <p:tgtEl>
                                          <p:spTgt spid="5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
                                            <p:txEl>
                                              <p:pRg end="3" st="3"/>
                                            </p:txEl>
                                          </p:spTgt>
                                        </p:tgtEl>
                                        <p:attrNameLst>
                                          <p:attrName>style.visibility</p:attrName>
                                        </p:attrNameLst>
                                      </p:cBhvr>
                                      <p:to>
                                        <p:strVal val="visible"/>
                                      </p:to>
                                    </p:set>
                                    <p:animEffect filter="fade" transition="in">
                                      <p:cBhvr>
                                        <p:cTn dur="250"/>
                                        <p:tgtEl>
                                          <p:spTgt spid="5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
                                            <p:txEl>
                                              <p:pRg end="4" st="4"/>
                                            </p:txEl>
                                          </p:spTgt>
                                        </p:tgtEl>
                                        <p:attrNameLst>
                                          <p:attrName>style.visibility</p:attrName>
                                        </p:attrNameLst>
                                      </p:cBhvr>
                                      <p:to>
                                        <p:strVal val="visible"/>
                                      </p:to>
                                    </p:set>
                                    <p:animEffect filter="fade" transition="in">
                                      <p:cBhvr>
                                        <p:cTn dur="250"/>
                                        <p:tgtEl>
                                          <p:spTgt spid="5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
                                            <p:txEl>
                                              <p:pRg end="5" st="5"/>
                                            </p:txEl>
                                          </p:spTgt>
                                        </p:tgtEl>
                                        <p:attrNameLst>
                                          <p:attrName>style.visibility</p:attrName>
                                        </p:attrNameLst>
                                      </p:cBhvr>
                                      <p:to>
                                        <p:strVal val="visible"/>
                                      </p:to>
                                    </p:set>
                                    <p:animEffect filter="fade" transition="in">
                                      <p:cBhvr>
                                        <p:cTn dur="250"/>
                                        <p:tgtEl>
                                          <p:spTgt spid="5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
                                            <p:txEl>
                                              <p:pRg end="6" st="6"/>
                                            </p:txEl>
                                          </p:spTgt>
                                        </p:tgtEl>
                                        <p:attrNameLst>
                                          <p:attrName>style.visibility</p:attrName>
                                        </p:attrNameLst>
                                      </p:cBhvr>
                                      <p:to>
                                        <p:strVal val="visible"/>
                                      </p:to>
                                    </p:set>
                                    <p:animEffect filter="fade" transition="in">
                                      <p:cBhvr>
                                        <p:cTn dur="250"/>
                                        <p:tgtEl>
                                          <p:spTgt spid="5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
                                            <p:txEl>
                                              <p:pRg end="7" st="7"/>
                                            </p:txEl>
                                          </p:spTgt>
                                        </p:tgtEl>
                                        <p:attrNameLst>
                                          <p:attrName>style.visibility</p:attrName>
                                        </p:attrNameLst>
                                      </p:cBhvr>
                                      <p:to>
                                        <p:strVal val="visible"/>
                                      </p:to>
                                    </p:set>
                                    <p:animEffect filter="fade" transition="in">
                                      <p:cBhvr>
                                        <p:cTn dur="250"/>
                                        <p:tgtEl>
                                          <p:spTgt spid="5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
                                            <p:txEl>
                                              <p:pRg end="8" st="8"/>
                                            </p:txEl>
                                          </p:spTgt>
                                        </p:tgtEl>
                                        <p:attrNameLst>
                                          <p:attrName>style.visibility</p:attrName>
                                        </p:attrNameLst>
                                      </p:cBhvr>
                                      <p:to>
                                        <p:strVal val="visible"/>
                                      </p:to>
                                    </p:set>
                                    <p:animEffect filter="fade" transition="in">
                                      <p:cBhvr>
                                        <p:cTn dur="250"/>
                                        <p:tgtEl>
                                          <p:spTgt spid="52">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3 (w/SmartArt)">
  <p:cSld name="Text and Image 3 (w/SmartArt)">
    <p:bg>
      <p:bgPr>
        <a:solidFill>
          <a:schemeClr val="accent3"/>
        </a:solidFill>
      </p:bgPr>
    </p:bg>
    <p:spTree>
      <p:nvGrpSpPr>
        <p:cNvPr id="53" name="Shape 53"/>
        <p:cNvGrpSpPr/>
        <p:nvPr/>
      </p:nvGrpSpPr>
      <p:grpSpPr>
        <a:xfrm>
          <a:off x="0" y="0"/>
          <a:ext cx="0" cy="0"/>
          <a:chOff x="0" y="0"/>
          <a:chExt cx="0" cy="0"/>
        </a:xfrm>
      </p:grpSpPr>
      <p:sp>
        <p:nvSpPr>
          <p:cNvPr id="54" name="Google Shape;54;p9"/>
          <p:cNvSpPr/>
          <p:nvPr/>
        </p:nvSpPr>
        <p:spPr>
          <a:xfrm>
            <a:off x="137160" y="0"/>
            <a:ext cx="10460736" cy="6858001"/>
          </a:xfrm>
          <a:custGeom>
            <a:rect b="b" l="l" r="r" t="t"/>
            <a:pathLst>
              <a:path extrusionOk="0" h="6858001" w="9250016">
                <a:moveTo>
                  <a:pt x="0" y="0"/>
                </a:moveTo>
                <a:lnTo>
                  <a:pt x="9250016" y="0"/>
                </a:lnTo>
                <a:lnTo>
                  <a:pt x="8186526" y="3230218"/>
                </a:lnTo>
                <a:lnTo>
                  <a:pt x="7076659" y="6858001"/>
                </a:lnTo>
                <a:lnTo>
                  <a:pt x="0" y="6858001"/>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55" name="Google Shape;55;p9"/>
          <p:cNvSpPr/>
          <p:nvPr/>
        </p:nvSpPr>
        <p:spPr>
          <a:xfrm>
            <a:off x="0" y="0"/>
            <a:ext cx="13716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 name="Google Shape;56;p9"/>
          <p:cNvSpPr txBox="1"/>
          <p:nvPr>
            <p:ph type="title"/>
          </p:nvPr>
        </p:nvSpPr>
        <p:spPr>
          <a:xfrm>
            <a:off x="326136" y="234164"/>
            <a:ext cx="8970264" cy="838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9"/>
          <p:cNvSpPr txBox="1"/>
          <p:nvPr>
            <p:ph idx="1" type="body"/>
          </p:nvPr>
        </p:nvSpPr>
        <p:spPr>
          <a:xfrm>
            <a:off x="326136" y="1073150"/>
            <a:ext cx="8970264" cy="18224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9"/>
          <p:cNvSpPr/>
          <p:nvPr>
            <p:ph idx="2" type="pic"/>
          </p:nvPr>
        </p:nvSpPr>
        <p:spPr>
          <a:xfrm>
            <a:off x="4495800" y="3200400"/>
            <a:ext cx="7696200" cy="3657600"/>
          </a:xfrm>
          <a:prstGeom prst="rect">
            <a:avLst/>
          </a:prstGeom>
          <a:noFill/>
          <a:ln>
            <a:noFill/>
          </a:ln>
        </p:spPr>
      </p:sp>
      <p:sp>
        <p:nvSpPr>
          <p:cNvPr id="59" name="Google Shape;59;p9"/>
          <p:cNvSpPr txBox="1"/>
          <p:nvPr>
            <p:ph idx="3" type="body"/>
          </p:nvPr>
        </p:nvSpPr>
        <p:spPr>
          <a:xfrm>
            <a:off x="289561" y="3200400"/>
            <a:ext cx="4053840" cy="609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9"/>
          <p:cNvSpPr/>
          <p:nvPr/>
        </p:nvSpPr>
        <p:spPr>
          <a:xfrm>
            <a:off x="319981" y="4022845"/>
            <a:ext cx="476296" cy="476296"/>
          </a:xfrm>
          <a:prstGeom prst="ellipse">
            <a:avLst/>
          </a:prstGeom>
          <a:solidFill>
            <a:schemeClr val="accent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 name="Google Shape;61;p9"/>
          <p:cNvSpPr/>
          <p:nvPr/>
        </p:nvSpPr>
        <p:spPr>
          <a:xfrm>
            <a:off x="332204" y="4970522"/>
            <a:ext cx="476296" cy="476296"/>
          </a:xfrm>
          <a:prstGeom prst="ellipse">
            <a:avLst/>
          </a:prstGeom>
          <a:solidFill>
            <a:schemeClr val="accent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 name="Google Shape;62;p9"/>
          <p:cNvSpPr/>
          <p:nvPr/>
        </p:nvSpPr>
        <p:spPr>
          <a:xfrm>
            <a:off x="319981" y="5918200"/>
            <a:ext cx="476296" cy="476296"/>
          </a:xfrm>
          <a:prstGeom prst="ellipse">
            <a:avLst/>
          </a:prstGeom>
          <a:solidFill>
            <a:schemeClr val="accent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3" name="Google Shape;63;p9"/>
          <p:cNvCxnSpPr>
            <a:stCxn id="60" idx="4"/>
          </p:cNvCxnSpPr>
          <p:nvPr/>
        </p:nvCxnSpPr>
        <p:spPr>
          <a:xfrm>
            <a:off x="558129" y="4499141"/>
            <a:ext cx="0" cy="471300"/>
          </a:xfrm>
          <a:prstGeom prst="straightConnector1">
            <a:avLst/>
          </a:prstGeom>
          <a:noFill/>
          <a:ln cap="flat" cmpd="sng" w="12700">
            <a:solidFill>
              <a:schemeClr val="dk1"/>
            </a:solidFill>
            <a:prstDash val="solid"/>
            <a:miter lim="800000"/>
            <a:headEnd len="sm" w="sm" type="none"/>
            <a:tailEnd len="sm" w="sm" type="none"/>
          </a:ln>
        </p:spPr>
      </p:cxnSp>
      <p:cxnSp>
        <p:nvCxnSpPr>
          <p:cNvPr id="64" name="Google Shape;64;p9"/>
          <p:cNvCxnSpPr/>
          <p:nvPr/>
        </p:nvCxnSpPr>
        <p:spPr>
          <a:xfrm>
            <a:off x="570352" y="5446819"/>
            <a:ext cx="0" cy="471381"/>
          </a:xfrm>
          <a:prstGeom prst="straightConnector1">
            <a:avLst/>
          </a:prstGeom>
          <a:noFill/>
          <a:ln cap="flat" cmpd="sng" w="12700">
            <a:solidFill>
              <a:schemeClr val="dk1"/>
            </a:solidFill>
            <a:prstDash val="solid"/>
            <a:miter lim="800000"/>
            <a:headEnd len="sm" w="sm" type="none"/>
            <a:tailEnd len="sm" w="sm" type="none"/>
          </a:ln>
        </p:spPr>
      </p:cxnSp>
      <p:sp>
        <p:nvSpPr>
          <p:cNvPr id="65" name="Google Shape;65;p9"/>
          <p:cNvSpPr txBox="1"/>
          <p:nvPr>
            <p:ph idx="4" type="body"/>
          </p:nvPr>
        </p:nvSpPr>
        <p:spPr>
          <a:xfrm>
            <a:off x="914400" y="4022845"/>
            <a:ext cx="3429000" cy="8539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9"/>
          <p:cNvSpPr txBox="1"/>
          <p:nvPr>
            <p:ph idx="5" type="body"/>
          </p:nvPr>
        </p:nvSpPr>
        <p:spPr>
          <a:xfrm>
            <a:off x="914400" y="4970378"/>
            <a:ext cx="3429000" cy="8539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9"/>
          <p:cNvSpPr txBox="1"/>
          <p:nvPr>
            <p:ph idx="6" type="body"/>
          </p:nvPr>
        </p:nvSpPr>
        <p:spPr>
          <a:xfrm>
            <a:off x="914400" y="5914189"/>
            <a:ext cx="3429000" cy="8539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xEl>
                                              <p:pRg end="0" st="0"/>
                                            </p:txEl>
                                          </p:spTgt>
                                        </p:tgtEl>
                                        <p:attrNameLst>
                                          <p:attrName>style.visibility</p:attrName>
                                        </p:attrNameLst>
                                      </p:cBhvr>
                                      <p:to>
                                        <p:strVal val="visible"/>
                                      </p:to>
                                    </p:set>
                                    <p:animEffect filter="fade" transition="in">
                                      <p:cBhvr>
                                        <p:cTn dur="250"/>
                                        <p:tgtEl>
                                          <p:spTgt spid="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xEl>
                                              <p:pRg end="1" st="1"/>
                                            </p:txEl>
                                          </p:spTgt>
                                        </p:tgtEl>
                                        <p:attrNameLst>
                                          <p:attrName>style.visibility</p:attrName>
                                        </p:attrNameLst>
                                      </p:cBhvr>
                                      <p:to>
                                        <p:strVal val="visible"/>
                                      </p:to>
                                    </p:set>
                                    <p:animEffect filter="fade" transition="in">
                                      <p:cBhvr>
                                        <p:cTn dur="250"/>
                                        <p:tgtEl>
                                          <p:spTgt spid="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xEl>
                                              <p:pRg end="2" st="2"/>
                                            </p:txEl>
                                          </p:spTgt>
                                        </p:tgtEl>
                                        <p:attrNameLst>
                                          <p:attrName>style.visibility</p:attrName>
                                        </p:attrNameLst>
                                      </p:cBhvr>
                                      <p:to>
                                        <p:strVal val="visible"/>
                                      </p:to>
                                    </p:set>
                                    <p:animEffect filter="fade" transition="in">
                                      <p:cBhvr>
                                        <p:cTn dur="250"/>
                                        <p:tgtEl>
                                          <p:spTgt spid="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xEl>
                                              <p:pRg end="3" st="3"/>
                                            </p:txEl>
                                          </p:spTgt>
                                        </p:tgtEl>
                                        <p:attrNameLst>
                                          <p:attrName>style.visibility</p:attrName>
                                        </p:attrNameLst>
                                      </p:cBhvr>
                                      <p:to>
                                        <p:strVal val="visible"/>
                                      </p:to>
                                    </p:set>
                                    <p:animEffect filter="fade" transition="in">
                                      <p:cBhvr>
                                        <p:cTn dur="250"/>
                                        <p:tgtEl>
                                          <p:spTgt spid="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xEl>
                                              <p:pRg end="4" st="4"/>
                                            </p:txEl>
                                          </p:spTgt>
                                        </p:tgtEl>
                                        <p:attrNameLst>
                                          <p:attrName>style.visibility</p:attrName>
                                        </p:attrNameLst>
                                      </p:cBhvr>
                                      <p:to>
                                        <p:strVal val="visible"/>
                                      </p:to>
                                    </p:set>
                                    <p:animEffect filter="fade" transition="in">
                                      <p:cBhvr>
                                        <p:cTn dur="250"/>
                                        <p:tgtEl>
                                          <p:spTgt spid="5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xEl>
                                              <p:pRg end="5" st="5"/>
                                            </p:txEl>
                                          </p:spTgt>
                                        </p:tgtEl>
                                        <p:attrNameLst>
                                          <p:attrName>style.visibility</p:attrName>
                                        </p:attrNameLst>
                                      </p:cBhvr>
                                      <p:to>
                                        <p:strVal val="visible"/>
                                      </p:to>
                                    </p:set>
                                    <p:animEffect filter="fade" transition="in">
                                      <p:cBhvr>
                                        <p:cTn dur="250"/>
                                        <p:tgtEl>
                                          <p:spTgt spid="5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xEl>
                                              <p:pRg end="6" st="6"/>
                                            </p:txEl>
                                          </p:spTgt>
                                        </p:tgtEl>
                                        <p:attrNameLst>
                                          <p:attrName>style.visibility</p:attrName>
                                        </p:attrNameLst>
                                      </p:cBhvr>
                                      <p:to>
                                        <p:strVal val="visible"/>
                                      </p:to>
                                    </p:set>
                                    <p:animEffect filter="fade" transition="in">
                                      <p:cBhvr>
                                        <p:cTn dur="250"/>
                                        <p:tgtEl>
                                          <p:spTgt spid="5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xEl>
                                              <p:pRg end="7" st="7"/>
                                            </p:txEl>
                                          </p:spTgt>
                                        </p:tgtEl>
                                        <p:attrNameLst>
                                          <p:attrName>style.visibility</p:attrName>
                                        </p:attrNameLst>
                                      </p:cBhvr>
                                      <p:to>
                                        <p:strVal val="visible"/>
                                      </p:to>
                                    </p:set>
                                    <p:animEffect filter="fade" transition="in">
                                      <p:cBhvr>
                                        <p:cTn dur="250"/>
                                        <p:tgtEl>
                                          <p:spTgt spid="5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xEl>
                                              <p:pRg end="8" st="8"/>
                                            </p:txEl>
                                          </p:spTgt>
                                        </p:tgtEl>
                                        <p:attrNameLst>
                                          <p:attrName>style.visibility</p:attrName>
                                        </p:attrNameLst>
                                      </p:cBhvr>
                                      <p:to>
                                        <p:strVal val="visible"/>
                                      </p:to>
                                    </p:set>
                                    <p:animEffect filter="fade" transition="in">
                                      <p:cBhvr>
                                        <p:cTn dur="250"/>
                                        <p:tgtEl>
                                          <p:spTgt spid="5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Image 3 (No SmartArt)">
  <p:cSld name="Text and Image 3 (No SmartArt)">
    <p:bg>
      <p:bgPr>
        <a:solidFill>
          <a:schemeClr val="accent3"/>
        </a:solidFill>
      </p:bgPr>
    </p:bg>
    <p:spTree>
      <p:nvGrpSpPr>
        <p:cNvPr id="68" name="Shape 68"/>
        <p:cNvGrpSpPr/>
        <p:nvPr/>
      </p:nvGrpSpPr>
      <p:grpSpPr>
        <a:xfrm>
          <a:off x="0" y="0"/>
          <a:ext cx="0" cy="0"/>
          <a:chOff x="0" y="0"/>
          <a:chExt cx="0" cy="0"/>
        </a:xfrm>
      </p:grpSpPr>
      <p:sp>
        <p:nvSpPr>
          <p:cNvPr id="69" name="Google Shape;69;p10"/>
          <p:cNvSpPr/>
          <p:nvPr/>
        </p:nvSpPr>
        <p:spPr>
          <a:xfrm>
            <a:off x="137160" y="0"/>
            <a:ext cx="10470896" cy="6858001"/>
          </a:xfrm>
          <a:custGeom>
            <a:rect b="b" l="l" r="r" t="t"/>
            <a:pathLst>
              <a:path extrusionOk="0" h="6858001" w="9250016">
                <a:moveTo>
                  <a:pt x="0" y="0"/>
                </a:moveTo>
                <a:lnTo>
                  <a:pt x="9250016" y="0"/>
                </a:lnTo>
                <a:lnTo>
                  <a:pt x="8186526" y="3230218"/>
                </a:lnTo>
                <a:lnTo>
                  <a:pt x="7076659" y="6858001"/>
                </a:lnTo>
                <a:lnTo>
                  <a:pt x="0" y="6858001"/>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accent1"/>
              </a:solidFill>
              <a:latin typeface="Calibri"/>
              <a:ea typeface="Calibri"/>
              <a:cs typeface="Calibri"/>
              <a:sym typeface="Calibri"/>
            </a:endParaRPr>
          </a:p>
        </p:txBody>
      </p:sp>
      <p:sp>
        <p:nvSpPr>
          <p:cNvPr id="70" name="Google Shape;70;p10"/>
          <p:cNvSpPr/>
          <p:nvPr/>
        </p:nvSpPr>
        <p:spPr>
          <a:xfrm>
            <a:off x="0" y="0"/>
            <a:ext cx="13716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 name="Google Shape;71;p10"/>
          <p:cNvSpPr txBox="1"/>
          <p:nvPr>
            <p:ph type="title"/>
          </p:nvPr>
        </p:nvSpPr>
        <p:spPr>
          <a:xfrm>
            <a:off x="326136" y="234164"/>
            <a:ext cx="8970264" cy="838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0"/>
          <p:cNvSpPr txBox="1"/>
          <p:nvPr>
            <p:ph idx="1" type="body"/>
          </p:nvPr>
        </p:nvSpPr>
        <p:spPr>
          <a:xfrm>
            <a:off x="326136" y="1087120"/>
            <a:ext cx="8970264" cy="182323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10"/>
          <p:cNvSpPr/>
          <p:nvPr>
            <p:ph idx="2" type="pic"/>
          </p:nvPr>
        </p:nvSpPr>
        <p:spPr>
          <a:xfrm>
            <a:off x="326136" y="2925112"/>
            <a:ext cx="7223760" cy="3430177"/>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0" st="0"/>
                                            </p:txEl>
                                          </p:spTgt>
                                        </p:tgtEl>
                                        <p:attrNameLst>
                                          <p:attrName>style.visibility</p:attrName>
                                        </p:attrNameLst>
                                      </p:cBhvr>
                                      <p:to>
                                        <p:strVal val="visible"/>
                                      </p:to>
                                    </p:set>
                                    <p:animEffect filter="fade" transition="in">
                                      <p:cBhvr>
                                        <p:cTn dur="250"/>
                                        <p:tgtEl>
                                          <p:spTgt spid="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1" st="1"/>
                                            </p:txEl>
                                          </p:spTgt>
                                        </p:tgtEl>
                                        <p:attrNameLst>
                                          <p:attrName>style.visibility</p:attrName>
                                        </p:attrNameLst>
                                      </p:cBhvr>
                                      <p:to>
                                        <p:strVal val="visible"/>
                                      </p:to>
                                    </p:set>
                                    <p:animEffect filter="fade" transition="in">
                                      <p:cBhvr>
                                        <p:cTn dur="250"/>
                                        <p:tgtEl>
                                          <p:spTgt spid="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2" st="2"/>
                                            </p:txEl>
                                          </p:spTgt>
                                        </p:tgtEl>
                                        <p:attrNameLst>
                                          <p:attrName>style.visibility</p:attrName>
                                        </p:attrNameLst>
                                      </p:cBhvr>
                                      <p:to>
                                        <p:strVal val="visible"/>
                                      </p:to>
                                    </p:set>
                                    <p:animEffect filter="fade" transition="in">
                                      <p:cBhvr>
                                        <p:cTn dur="250"/>
                                        <p:tgtEl>
                                          <p:spTgt spid="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3" st="3"/>
                                            </p:txEl>
                                          </p:spTgt>
                                        </p:tgtEl>
                                        <p:attrNameLst>
                                          <p:attrName>style.visibility</p:attrName>
                                        </p:attrNameLst>
                                      </p:cBhvr>
                                      <p:to>
                                        <p:strVal val="visible"/>
                                      </p:to>
                                    </p:set>
                                    <p:animEffect filter="fade" transition="in">
                                      <p:cBhvr>
                                        <p:cTn dur="250"/>
                                        <p:tgtEl>
                                          <p:spTgt spid="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4" st="4"/>
                                            </p:txEl>
                                          </p:spTgt>
                                        </p:tgtEl>
                                        <p:attrNameLst>
                                          <p:attrName>style.visibility</p:attrName>
                                        </p:attrNameLst>
                                      </p:cBhvr>
                                      <p:to>
                                        <p:strVal val="visible"/>
                                      </p:to>
                                    </p:set>
                                    <p:animEffect filter="fade" transition="in">
                                      <p:cBhvr>
                                        <p:cTn dur="250"/>
                                        <p:tgtEl>
                                          <p:spTgt spid="7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5" st="5"/>
                                            </p:txEl>
                                          </p:spTgt>
                                        </p:tgtEl>
                                        <p:attrNameLst>
                                          <p:attrName>style.visibility</p:attrName>
                                        </p:attrNameLst>
                                      </p:cBhvr>
                                      <p:to>
                                        <p:strVal val="visible"/>
                                      </p:to>
                                    </p:set>
                                    <p:animEffect filter="fade" transition="in">
                                      <p:cBhvr>
                                        <p:cTn dur="250"/>
                                        <p:tgtEl>
                                          <p:spTgt spid="7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6" st="6"/>
                                            </p:txEl>
                                          </p:spTgt>
                                        </p:tgtEl>
                                        <p:attrNameLst>
                                          <p:attrName>style.visibility</p:attrName>
                                        </p:attrNameLst>
                                      </p:cBhvr>
                                      <p:to>
                                        <p:strVal val="visible"/>
                                      </p:to>
                                    </p:set>
                                    <p:animEffect filter="fade" transition="in">
                                      <p:cBhvr>
                                        <p:cTn dur="250"/>
                                        <p:tgtEl>
                                          <p:spTgt spid="7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7" st="7"/>
                                            </p:txEl>
                                          </p:spTgt>
                                        </p:tgtEl>
                                        <p:attrNameLst>
                                          <p:attrName>style.visibility</p:attrName>
                                        </p:attrNameLst>
                                      </p:cBhvr>
                                      <p:to>
                                        <p:strVal val="visible"/>
                                      </p:to>
                                    </p:set>
                                    <p:animEffect filter="fade" transition="in">
                                      <p:cBhvr>
                                        <p:cTn dur="250"/>
                                        <p:tgtEl>
                                          <p:spTgt spid="7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
                                            <p:txEl>
                                              <p:pRg end="8" st="8"/>
                                            </p:txEl>
                                          </p:spTgt>
                                        </p:tgtEl>
                                        <p:attrNameLst>
                                          <p:attrName>style.visibility</p:attrName>
                                        </p:attrNameLst>
                                      </p:cBhvr>
                                      <p:to>
                                        <p:strVal val="visible"/>
                                      </p:to>
                                    </p:set>
                                    <p:animEffect filter="fade" transition="in">
                                      <p:cBhvr>
                                        <p:cTn dur="250"/>
                                        <p:tgtEl>
                                          <p:spTgt spid="72">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6316" y="234164"/>
            <a:ext cx="11182284" cy="8382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2800"/>
              <a:buFont typeface="Calibri"/>
              <a:buNone/>
              <a:defRPr b="1" i="0" sz="28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76316" y="1295400"/>
            <a:ext cx="11182284"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drive.google.com/file/d/1_40-LlFXjhi6e75DxCkMGgv-LYX3X3my/view" TargetMode="Externa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5.png"/><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43.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32.png"/><Relationship Id="rId8"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4.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7.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1.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3.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3.jpg"/><Relationship Id="rId4" Type="http://schemas.openxmlformats.org/officeDocument/2006/relationships/image" Target="../media/image69.jpg"/><Relationship Id="rId5" Type="http://schemas.openxmlformats.org/officeDocument/2006/relationships/image" Target="../media/image5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4.png"/><Relationship Id="rId4" Type="http://schemas.openxmlformats.org/officeDocument/2006/relationships/image" Target="../media/image66.png"/><Relationship Id="rId5"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6.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pollev.com/wdtdrac321" TargetMode="External"/><Relationship Id="rId4" Type="http://schemas.openxmlformats.org/officeDocument/2006/relationships/image" Target="../media/image75.png"/><Relationship Id="rId5" Type="http://schemas.openxmlformats.org/officeDocument/2006/relationships/image" Target="../media/image70.png"/><Relationship Id="rId6"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0.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pollev.com/wdtdrac321" TargetMode="External"/><Relationship Id="rId4" Type="http://schemas.openxmlformats.org/officeDocument/2006/relationships/image" Target="../media/image60.png"/><Relationship Id="rId5"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drive.google.com/file/d/1q_-W6LSg36tXWiTCCJCMaenDdF7n-9-e/view" TargetMode="Externa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81.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5.png"/><Relationship Id="rId4" Type="http://schemas.openxmlformats.org/officeDocument/2006/relationships/hyperlink" Target="http://drive.google.com/file/d/15fe_To22K8SYDlRkbaGyEjKr8nJUvV3e/view" TargetMode="External"/><Relationship Id="rId5"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79.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84.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9.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5"/>
          <p:cNvSpPr txBox="1"/>
          <p:nvPr>
            <p:ph idx="1" type="body"/>
          </p:nvPr>
        </p:nvSpPr>
        <p:spPr>
          <a:xfrm>
            <a:off x="1828800" y="5206376"/>
            <a:ext cx="4191000" cy="142302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en-US"/>
              <a:t>Intro to Radar Principles and Dual-Pol Parameters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4"/>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Why Mitigate the Doppler Dilemma? Well, Range Folding</a:t>
            </a:r>
            <a:endParaRPr/>
          </a:p>
        </p:txBody>
      </p:sp>
      <p:pic>
        <p:nvPicPr>
          <p:cNvPr id="192" name="Google Shape;192;p24" title="RangeFolding.mov">
            <a:hlinkClick r:id="rId3"/>
          </p:cNvPr>
          <p:cNvPicPr preferRelativeResize="0"/>
          <p:nvPr/>
        </p:nvPicPr>
        <p:blipFill>
          <a:blip r:embed="rId4">
            <a:alphaModFix/>
          </a:blip>
          <a:stretch>
            <a:fillRect/>
          </a:stretch>
        </p:blipFill>
        <p:spPr>
          <a:xfrm>
            <a:off x="1852575" y="911464"/>
            <a:ext cx="8943392" cy="54808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5"/>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Range Folding Example</a:t>
            </a:r>
            <a:endParaRPr/>
          </a:p>
        </p:txBody>
      </p:sp>
      <p:pic>
        <p:nvPicPr>
          <p:cNvPr id="198" name="Google Shape;198;p25"/>
          <p:cNvPicPr preferRelativeResize="0"/>
          <p:nvPr/>
        </p:nvPicPr>
        <p:blipFill>
          <a:blip r:embed="rId3">
            <a:alphaModFix/>
          </a:blip>
          <a:stretch>
            <a:fillRect/>
          </a:stretch>
        </p:blipFill>
        <p:spPr>
          <a:xfrm>
            <a:off x="1862163" y="1072364"/>
            <a:ext cx="8920722" cy="54808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6"/>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Doppler Dilemma Mitigation Strategies &amp; Their Tradeoffs</a:t>
            </a:r>
            <a:endParaRPr/>
          </a:p>
        </p:txBody>
      </p:sp>
      <p:pic>
        <p:nvPicPr>
          <p:cNvPr id="204" name="Google Shape;204;p26"/>
          <p:cNvPicPr preferRelativeResize="0"/>
          <p:nvPr/>
        </p:nvPicPr>
        <p:blipFill>
          <a:blip r:embed="rId3">
            <a:alphaModFix/>
          </a:blip>
          <a:stretch>
            <a:fillRect/>
          </a:stretch>
        </p:blipFill>
        <p:spPr>
          <a:xfrm>
            <a:off x="476243" y="1072368"/>
            <a:ext cx="2873750" cy="2763075"/>
          </a:xfrm>
          <a:prstGeom prst="rect">
            <a:avLst/>
          </a:prstGeom>
          <a:noFill/>
          <a:ln>
            <a:noFill/>
          </a:ln>
        </p:spPr>
      </p:pic>
      <p:pic>
        <p:nvPicPr>
          <p:cNvPr id="205" name="Google Shape;205;p26"/>
          <p:cNvPicPr preferRelativeResize="0"/>
          <p:nvPr/>
        </p:nvPicPr>
        <p:blipFill>
          <a:blip r:embed="rId4">
            <a:alphaModFix/>
          </a:blip>
          <a:stretch>
            <a:fillRect/>
          </a:stretch>
        </p:blipFill>
        <p:spPr>
          <a:xfrm>
            <a:off x="476250" y="3866375"/>
            <a:ext cx="2873750" cy="2763070"/>
          </a:xfrm>
          <a:prstGeom prst="rect">
            <a:avLst/>
          </a:prstGeom>
          <a:noFill/>
          <a:ln>
            <a:noFill/>
          </a:ln>
        </p:spPr>
      </p:pic>
      <p:pic>
        <p:nvPicPr>
          <p:cNvPr id="206" name="Google Shape;206;p26" title="KCRI_0.5V_0956z.png"/>
          <p:cNvPicPr preferRelativeResize="0"/>
          <p:nvPr/>
        </p:nvPicPr>
        <p:blipFill rotWithShape="1">
          <a:blip r:embed="rId5">
            <a:alphaModFix/>
          </a:blip>
          <a:srcRect b="0" l="40141" r="0" t="0"/>
          <a:stretch/>
        </p:blipFill>
        <p:spPr>
          <a:xfrm>
            <a:off x="8900525" y="3866375"/>
            <a:ext cx="3062801" cy="2763074"/>
          </a:xfrm>
          <a:prstGeom prst="rect">
            <a:avLst/>
          </a:prstGeom>
          <a:noFill/>
          <a:ln>
            <a:noFill/>
          </a:ln>
        </p:spPr>
      </p:pic>
      <p:pic>
        <p:nvPicPr>
          <p:cNvPr id="207" name="Google Shape;207;p26" title="KTLX_0.5V_0956z.png"/>
          <p:cNvPicPr preferRelativeResize="0"/>
          <p:nvPr/>
        </p:nvPicPr>
        <p:blipFill rotWithShape="1">
          <a:blip r:embed="rId6">
            <a:alphaModFix/>
          </a:blip>
          <a:srcRect b="0" l="40145" r="0" t="0"/>
          <a:stretch/>
        </p:blipFill>
        <p:spPr>
          <a:xfrm>
            <a:off x="8900524" y="1087838"/>
            <a:ext cx="3062801" cy="2763074"/>
          </a:xfrm>
          <a:prstGeom prst="rect">
            <a:avLst/>
          </a:prstGeom>
          <a:noFill/>
          <a:ln>
            <a:noFill/>
          </a:ln>
        </p:spPr>
      </p:pic>
      <p:sp>
        <p:nvSpPr>
          <p:cNvPr id="208" name="Google Shape;208;p26"/>
          <p:cNvSpPr txBox="1"/>
          <p:nvPr/>
        </p:nvSpPr>
        <p:spPr>
          <a:xfrm>
            <a:off x="2340125" y="1087850"/>
            <a:ext cx="10098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800">
                <a:solidFill>
                  <a:schemeClr val="lt1"/>
                </a:solidFill>
                <a:latin typeface="Calibri"/>
                <a:ea typeface="Calibri"/>
                <a:cs typeface="Calibri"/>
                <a:sym typeface="Calibri"/>
              </a:rPr>
              <a:t>Original </a:t>
            </a:r>
            <a:endParaRPr sz="1800">
              <a:solidFill>
                <a:schemeClr val="lt1"/>
              </a:solidFill>
              <a:latin typeface="Calibri"/>
              <a:ea typeface="Calibri"/>
              <a:cs typeface="Calibri"/>
              <a:sym typeface="Calibri"/>
            </a:endParaRPr>
          </a:p>
        </p:txBody>
      </p:sp>
      <p:sp>
        <p:nvSpPr>
          <p:cNvPr id="209" name="Google Shape;209;p26"/>
          <p:cNvSpPr txBox="1"/>
          <p:nvPr/>
        </p:nvSpPr>
        <p:spPr>
          <a:xfrm>
            <a:off x="2340125" y="3866375"/>
            <a:ext cx="10098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800">
                <a:solidFill>
                  <a:schemeClr val="lt1"/>
                </a:solidFill>
                <a:latin typeface="Calibri"/>
                <a:ea typeface="Calibri"/>
                <a:cs typeface="Calibri"/>
                <a:sym typeface="Calibri"/>
              </a:rPr>
              <a:t>SZ-2</a:t>
            </a: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sp>
        <p:nvSpPr>
          <p:cNvPr id="210" name="Google Shape;210;p26"/>
          <p:cNvSpPr txBox="1"/>
          <p:nvPr/>
        </p:nvSpPr>
        <p:spPr>
          <a:xfrm>
            <a:off x="10953525" y="1274067"/>
            <a:ext cx="10098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800">
                <a:solidFill>
                  <a:schemeClr val="lt1"/>
                </a:solidFill>
                <a:latin typeface="Calibri"/>
                <a:ea typeface="Calibri"/>
                <a:cs typeface="Calibri"/>
                <a:sym typeface="Calibri"/>
              </a:rPr>
              <a:t>SZ-2</a:t>
            </a: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sp>
        <p:nvSpPr>
          <p:cNvPr id="211" name="Google Shape;211;p26"/>
          <p:cNvSpPr txBox="1"/>
          <p:nvPr/>
        </p:nvSpPr>
        <p:spPr>
          <a:xfrm>
            <a:off x="10953525" y="4052592"/>
            <a:ext cx="10098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800">
                <a:solidFill>
                  <a:schemeClr val="lt1"/>
                </a:solidFill>
                <a:latin typeface="Calibri"/>
                <a:ea typeface="Calibri"/>
                <a:cs typeface="Calibri"/>
                <a:sym typeface="Calibri"/>
              </a:rPr>
              <a:t>MPDA</a:t>
            </a: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sp>
        <p:nvSpPr>
          <p:cNvPr id="212" name="Google Shape;212;p26"/>
          <p:cNvSpPr txBox="1"/>
          <p:nvPr>
            <p:ph idx="1" type="body"/>
          </p:nvPr>
        </p:nvSpPr>
        <p:spPr>
          <a:xfrm>
            <a:off x="3350000" y="1073150"/>
            <a:ext cx="5550600" cy="5556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Sachidanada-Zrnic 2 (SZ-2) often can recover velocity data from multiple trips of overlaid echoes, reducing RF</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Multiple PRF Dealiasing Algorithm uses multiple velocity scans at different PRFs to recover velocity data</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While both techniques work well, they do add a significant amount of time to volume scans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6" name="Shape 216"/>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8"/>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What Are Side Lobes &amp; Why Are They Important?</a:t>
            </a:r>
            <a:endParaRPr/>
          </a:p>
        </p:txBody>
      </p:sp>
      <p:pic>
        <p:nvPicPr>
          <p:cNvPr id="222" name="Google Shape;222;p28"/>
          <p:cNvPicPr preferRelativeResize="0"/>
          <p:nvPr/>
        </p:nvPicPr>
        <p:blipFill>
          <a:blip r:embed="rId3">
            <a:alphaModFix/>
          </a:blip>
          <a:stretch>
            <a:fillRect/>
          </a:stretch>
        </p:blipFill>
        <p:spPr>
          <a:xfrm>
            <a:off x="476325" y="1072375"/>
            <a:ext cx="4415150" cy="2653525"/>
          </a:xfrm>
          <a:prstGeom prst="rect">
            <a:avLst/>
          </a:prstGeom>
          <a:noFill/>
          <a:ln>
            <a:noFill/>
          </a:ln>
        </p:spPr>
      </p:pic>
      <p:grpSp>
        <p:nvGrpSpPr>
          <p:cNvPr id="223" name="Google Shape;223;p28"/>
          <p:cNvGrpSpPr/>
          <p:nvPr/>
        </p:nvGrpSpPr>
        <p:grpSpPr>
          <a:xfrm>
            <a:off x="8015625" y="1072438"/>
            <a:ext cx="3947700" cy="3947700"/>
            <a:chOff x="7597425" y="2071800"/>
            <a:chExt cx="3947700" cy="3947700"/>
          </a:xfrm>
        </p:grpSpPr>
        <p:sp>
          <p:nvSpPr>
            <p:cNvPr id="224" name="Google Shape;224;p28"/>
            <p:cNvSpPr/>
            <p:nvPr/>
          </p:nvSpPr>
          <p:spPr>
            <a:xfrm>
              <a:off x="9342675" y="3817050"/>
              <a:ext cx="457200" cy="4572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5" name="Google Shape;225;p28"/>
            <p:cNvSpPr/>
            <p:nvPr/>
          </p:nvSpPr>
          <p:spPr>
            <a:xfrm>
              <a:off x="8522925" y="2997300"/>
              <a:ext cx="2096700" cy="2096700"/>
            </a:xfrm>
            <a:prstGeom prst="donut">
              <a:avLst>
                <a:gd fmla="val 15211"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6" name="Google Shape;226;p28"/>
            <p:cNvSpPr/>
            <p:nvPr/>
          </p:nvSpPr>
          <p:spPr>
            <a:xfrm>
              <a:off x="7597425" y="2071800"/>
              <a:ext cx="3947700" cy="3947700"/>
            </a:xfrm>
            <a:prstGeom prst="donut">
              <a:avLst>
                <a:gd fmla="val 8508"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227" name="Google Shape;227;p28"/>
          <p:cNvSpPr txBox="1"/>
          <p:nvPr/>
        </p:nvSpPr>
        <p:spPr>
          <a:xfrm>
            <a:off x="9424733" y="3111114"/>
            <a:ext cx="1143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Main lobe</a:t>
            </a:r>
            <a:endParaRPr sz="1800">
              <a:solidFill>
                <a:schemeClr val="dk1"/>
              </a:solidFill>
              <a:latin typeface="Calibri"/>
              <a:ea typeface="Calibri"/>
              <a:cs typeface="Calibri"/>
              <a:sym typeface="Calibri"/>
            </a:endParaRPr>
          </a:p>
        </p:txBody>
      </p:sp>
      <p:sp>
        <p:nvSpPr>
          <p:cNvPr id="228" name="Google Shape;228;p28"/>
          <p:cNvSpPr txBox="1"/>
          <p:nvPr/>
        </p:nvSpPr>
        <p:spPr>
          <a:xfrm>
            <a:off x="9424733" y="4122464"/>
            <a:ext cx="1143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Side</a:t>
            </a:r>
            <a:r>
              <a:rPr lang="en-US" sz="1800">
                <a:solidFill>
                  <a:schemeClr val="dk1"/>
                </a:solidFill>
                <a:latin typeface="Calibri"/>
                <a:ea typeface="Calibri"/>
                <a:cs typeface="Calibri"/>
                <a:sym typeface="Calibri"/>
              </a:rPr>
              <a:t> lobes</a:t>
            </a:r>
            <a:endParaRPr sz="1800">
              <a:solidFill>
                <a:schemeClr val="dk1"/>
              </a:solidFill>
              <a:latin typeface="Calibri"/>
              <a:ea typeface="Calibri"/>
              <a:cs typeface="Calibri"/>
              <a:sym typeface="Calibri"/>
            </a:endParaRPr>
          </a:p>
        </p:txBody>
      </p:sp>
      <p:grpSp>
        <p:nvGrpSpPr>
          <p:cNvPr id="229" name="Google Shape;229;p28"/>
          <p:cNvGrpSpPr/>
          <p:nvPr/>
        </p:nvGrpSpPr>
        <p:grpSpPr>
          <a:xfrm>
            <a:off x="5118684" y="3173304"/>
            <a:ext cx="2577345" cy="3453761"/>
            <a:chOff x="5423925" y="3088200"/>
            <a:chExt cx="3279900" cy="3627900"/>
          </a:xfrm>
        </p:grpSpPr>
        <p:sp>
          <p:nvSpPr>
            <p:cNvPr id="230" name="Google Shape;230;p28"/>
            <p:cNvSpPr/>
            <p:nvPr/>
          </p:nvSpPr>
          <p:spPr>
            <a:xfrm>
              <a:off x="5423925" y="3088200"/>
              <a:ext cx="3279900" cy="3627900"/>
            </a:xfrm>
            <a:prstGeom prst="rect">
              <a:avLst/>
            </a:prstGeom>
            <a:solidFill>
              <a:schemeClr val="lt2"/>
            </a:solidFill>
            <a:ln cap="flat" cmpd="sng" w="7475">
              <a:solidFill>
                <a:schemeClr val="dk2"/>
              </a:solidFill>
              <a:prstDash val="solid"/>
              <a:round/>
              <a:headEnd len="sm" w="sm" type="none"/>
              <a:tailEnd len="sm" w="sm" type="none"/>
            </a:ln>
          </p:spPr>
          <p:txBody>
            <a:bodyPr anchorCtr="0" anchor="ctr" bIns="71850" lIns="71850" spcFirstLastPara="1" rIns="71850" wrap="square" tIns="71850">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grpSp>
          <p:nvGrpSpPr>
            <p:cNvPr id="231" name="Google Shape;231;p28"/>
            <p:cNvGrpSpPr/>
            <p:nvPr/>
          </p:nvGrpSpPr>
          <p:grpSpPr>
            <a:xfrm>
              <a:off x="5607475" y="3178463"/>
              <a:ext cx="2912800" cy="3447375"/>
              <a:chOff x="5640175" y="3189250"/>
              <a:chExt cx="2912800" cy="3447375"/>
            </a:xfrm>
          </p:grpSpPr>
          <p:sp>
            <p:nvSpPr>
              <p:cNvPr id="232" name="Google Shape;232;p28"/>
              <p:cNvSpPr/>
              <p:nvPr/>
            </p:nvSpPr>
            <p:spPr>
              <a:xfrm rot="-5400000">
                <a:off x="5372925" y="4775800"/>
                <a:ext cx="3447300" cy="274200"/>
              </a:xfrm>
              <a:prstGeom prst="flowChartDelay">
                <a:avLst/>
              </a:prstGeom>
              <a:solidFill>
                <a:srgbClr val="FFFF00"/>
              </a:solidFill>
              <a:ln cap="flat" cmpd="sng" w="7475">
                <a:solidFill>
                  <a:schemeClr val="dk2"/>
                </a:solidFill>
                <a:prstDash val="solid"/>
                <a:round/>
                <a:headEnd len="sm" w="sm" type="none"/>
                <a:tailEnd len="sm" w="sm" type="none"/>
              </a:ln>
            </p:spPr>
            <p:txBody>
              <a:bodyPr anchorCtr="0" anchor="ctr" bIns="71850" lIns="71850" spcFirstLastPara="1" rIns="71850" wrap="square" tIns="71850">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233" name="Google Shape;233;p28"/>
              <p:cNvSpPr/>
              <p:nvPr/>
            </p:nvSpPr>
            <p:spPr>
              <a:xfrm rot="-5400000">
                <a:off x="7587025" y="6330325"/>
                <a:ext cx="338400" cy="274200"/>
              </a:xfrm>
              <a:prstGeom prst="flowChartDelay">
                <a:avLst/>
              </a:prstGeom>
              <a:solidFill>
                <a:srgbClr val="FFE599"/>
              </a:solidFill>
              <a:ln cap="flat" cmpd="sng" w="7475">
                <a:solidFill>
                  <a:schemeClr val="dk2"/>
                </a:solidFill>
                <a:prstDash val="solid"/>
                <a:round/>
                <a:headEnd len="sm" w="sm" type="none"/>
                <a:tailEnd len="sm" w="sm" type="none"/>
              </a:ln>
            </p:spPr>
            <p:txBody>
              <a:bodyPr anchorCtr="0" anchor="ctr" bIns="71850" lIns="71850" spcFirstLastPara="1" rIns="71850" wrap="square" tIns="71850">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234" name="Google Shape;234;p28"/>
              <p:cNvSpPr/>
              <p:nvPr/>
            </p:nvSpPr>
            <p:spPr>
              <a:xfrm rot="-5400000">
                <a:off x="6267725" y="6330325"/>
                <a:ext cx="338400" cy="274200"/>
              </a:xfrm>
              <a:prstGeom prst="flowChartDelay">
                <a:avLst/>
              </a:prstGeom>
              <a:solidFill>
                <a:srgbClr val="FFE599"/>
              </a:solidFill>
              <a:ln cap="flat" cmpd="sng" w="7475">
                <a:solidFill>
                  <a:schemeClr val="dk2"/>
                </a:solidFill>
                <a:prstDash val="solid"/>
                <a:round/>
                <a:headEnd len="sm" w="sm" type="none"/>
                <a:tailEnd len="sm" w="sm" type="none"/>
              </a:ln>
            </p:spPr>
            <p:txBody>
              <a:bodyPr anchorCtr="0" anchor="ctr" bIns="71850" lIns="71850" spcFirstLastPara="1" rIns="71850" wrap="square" tIns="71850">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235" name="Google Shape;235;p28"/>
              <p:cNvSpPr/>
              <p:nvPr/>
            </p:nvSpPr>
            <p:spPr>
              <a:xfrm rot="-5400000">
                <a:off x="8383925" y="6467575"/>
                <a:ext cx="63900" cy="274200"/>
              </a:xfrm>
              <a:prstGeom prst="flowChartDelay">
                <a:avLst/>
              </a:prstGeom>
              <a:solidFill>
                <a:srgbClr val="FFF2CC"/>
              </a:solidFill>
              <a:ln cap="flat" cmpd="sng" w="7475">
                <a:solidFill>
                  <a:schemeClr val="dk2"/>
                </a:solidFill>
                <a:prstDash val="solid"/>
                <a:round/>
                <a:headEnd len="sm" w="sm" type="none"/>
                <a:tailEnd len="sm" w="sm" type="none"/>
              </a:ln>
            </p:spPr>
            <p:txBody>
              <a:bodyPr anchorCtr="0" anchor="ctr" bIns="71850" lIns="71850" spcFirstLastPara="1" rIns="71850" wrap="square" tIns="71850">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236" name="Google Shape;236;p28"/>
              <p:cNvSpPr/>
              <p:nvPr/>
            </p:nvSpPr>
            <p:spPr>
              <a:xfrm rot="-5400000">
                <a:off x="5745325" y="6467575"/>
                <a:ext cx="63900" cy="274200"/>
              </a:xfrm>
              <a:prstGeom prst="flowChartDelay">
                <a:avLst/>
              </a:prstGeom>
              <a:solidFill>
                <a:srgbClr val="FFF2CC"/>
              </a:solidFill>
              <a:ln cap="flat" cmpd="sng" w="7475">
                <a:solidFill>
                  <a:schemeClr val="dk2"/>
                </a:solidFill>
                <a:prstDash val="solid"/>
                <a:round/>
                <a:headEnd len="sm" w="sm" type="none"/>
                <a:tailEnd len="sm" w="sm" type="none"/>
              </a:ln>
            </p:spPr>
            <p:txBody>
              <a:bodyPr anchorCtr="0" anchor="ctr" bIns="71850" lIns="71850" spcFirstLastPara="1" rIns="71850" wrap="square" tIns="71850">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grpSp>
      </p:grpSp>
      <p:sp>
        <p:nvSpPr>
          <p:cNvPr id="237" name="Google Shape;237;p28"/>
          <p:cNvSpPr txBox="1"/>
          <p:nvPr/>
        </p:nvSpPr>
        <p:spPr>
          <a:xfrm>
            <a:off x="10143820" y="6321925"/>
            <a:ext cx="1819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latin typeface="Calibri"/>
                <a:ea typeface="Calibri"/>
                <a:cs typeface="Calibri"/>
                <a:sym typeface="Calibri"/>
              </a:rPr>
              <a:t>*not to scale</a:t>
            </a:r>
            <a:endParaRPr sz="1200">
              <a:solidFill>
                <a:schemeClr val="dk1"/>
              </a:solidFill>
              <a:latin typeface="Calibri"/>
              <a:ea typeface="Calibri"/>
              <a:cs typeface="Calibri"/>
              <a:sym typeface="Calibri"/>
            </a:endParaRPr>
          </a:p>
        </p:txBody>
      </p:sp>
      <p:sp>
        <p:nvSpPr>
          <p:cNvPr id="238" name="Google Shape;238;p28"/>
          <p:cNvSpPr txBox="1"/>
          <p:nvPr/>
        </p:nvSpPr>
        <p:spPr>
          <a:xfrm>
            <a:off x="7085695" y="986100"/>
            <a:ext cx="1819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View along</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radial*</a:t>
            </a:r>
            <a:endParaRPr sz="1800">
              <a:solidFill>
                <a:schemeClr val="dk1"/>
              </a:solidFill>
              <a:latin typeface="Calibri"/>
              <a:ea typeface="Calibri"/>
              <a:cs typeface="Calibri"/>
              <a:sym typeface="Calibri"/>
            </a:endParaRPr>
          </a:p>
        </p:txBody>
      </p:sp>
      <p:sp>
        <p:nvSpPr>
          <p:cNvPr id="239" name="Google Shape;239;p28"/>
          <p:cNvSpPr txBox="1"/>
          <p:nvPr/>
        </p:nvSpPr>
        <p:spPr>
          <a:xfrm>
            <a:off x="3299145" y="5170925"/>
            <a:ext cx="1819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Relative energy</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in each lobe*</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9"/>
          <p:cNvSpPr txBox="1"/>
          <p:nvPr>
            <p:ph type="title"/>
          </p:nvPr>
        </p:nvSpPr>
        <p:spPr>
          <a:xfrm>
            <a:off x="326136" y="234164"/>
            <a:ext cx="116373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Side Lobe Contamination: When Energy from Side Lobes Is Significant</a:t>
            </a:r>
            <a:endParaRPr/>
          </a:p>
        </p:txBody>
      </p:sp>
      <p:sp>
        <p:nvSpPr>
          <p:cNvPr id="245" name="Google Shape;245;p29"/>
          <p:cNvSpPr txBox="1"/>
          <p:nvPr>
            <p:ph idx="2" type="body"/>
          </p:nvPr>
        </p:nvSpPr>
        <p:spPr>
          <a:xfrm>
            <a:off x="476316" y="1260082"/>
            <a:ext cx="5314800" cy="533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Horizontal Contamination</a:t>
            </a:r>
            <a:endParaRPr/>
          </a:p>
        </p:txBody>
      </p:sp>
      <p:sp>
        <p:nvSpPr>
          <p:cNvPr id="246" name="Google Shape;246;p29"/>
          <p:cNvSpPr txBox="1"/>
          <p:nvPr>
            <p:ph idx="4" type="body"/>
          </p:nvPr>
        </p:nvSpPr>
        <p:spPr>
          <a:xfrm>
            <a:off x="6648516" y="1260082"/>
            <a:ext cx="5314800" cy="533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Elevation-Based Contamination</a:t>
            </a:r>
            <a:endParaRPr/>
          </a:p>
        </p:txBody>
      </p:sp>
      <p:pic>
        <p:nvPicPr>
          <p:cNvPr id="247" name="Google Shape;247;p29"/>
          <p:cNvPicPr preferRelativeResize="0"/>
          <p:nvPr/>
        </p:nvPicPr>
        <p:blipFill rotWithShape="1">
          <a:blip r:embed="rId3">
            <a:alphaModFix/>
          </a:blip>
          <a:srcRect b="0" l="0" r="8742" t="0"/>
          <a:stretch/>
        </p:blipFill>
        <p:spPr>
          <a:xfrm>
            <a:off x="6576851" y="2312538"/>
            <a:ext cx="5314799" cy="3570125"/>
          </a:xfrm>
          <a:prstGeom prst="rect">
            <a:avLst/>
          </a:prstGeom>
          <a:noFill/>
          <a:ln>
            <a:noFill/>
          </a:ln>
        </p:spPr>
      </p:pic>
      <p:pic>
        <p:nvPicPr>
          <p:cNvPr id="248" name="Google Shape;248;p29"/>
          <p:cNvPicPr preferRelativeResize="0"/>
          <p:nvPr/>
        </p:nvPicPr>
        <p:blipFill>
          <a:blip r:embed="rId4">
            <a:alphaModFix/>
          </a:blip>
          <a:stretch>
            <a:fillRect/>
          </a:stretch>
        </p:blipFill>
        <p:spPr>
          <a:xfrm>
            <a:off x="333775" y="2312549"/>
            <a:ext cx="5599890" cy="3570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0"/>
          <p:cNvSpPr txBox="1"/>
          <p:nvPr>
            <p:ph type="title"/>
          </p:nvPr>
        </p:nvSpPr>
        <p:spPr>
          <a:xfrm>
            <a:off x="326136" y="234164"/>
            <a:ext cx="116373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Side Lobe Contamination Examples</a:t>
            </a:r>
            <a:endParaRPr/>
          </a:p>
        </p:txBody>
      </p:sp>
      <p:sp>
        <p:nvSpPr>
          <p:cNvPr id="254" name="Google Shape;254;p30"/>
          <p:cNvSpPr txBox="1"/>
          <p:nvPr>
            <p:ph idx="2" type="body"/>
          </p:nvPr>
        </p:nvSpPr>
        <p:spPr>
          <a:xfrm>
            <a:off x="476316" y="1260082"/>
            <a:ext cx="5314800" cy="533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Horizontal</a:t>
            </a:r>
            <a:endParaRPr/>
          </a:p>
        </p:txBody>
      </p:sp>
      <p:sp>
        <p:nvSpPr>
          <p:cNvPr id="255" name="Google Shape;255;p30"/>
          <p:cNvSpPr txBox="1"/>
          <p:nvPr>
            <p:ph idx="4" type="body"/>
          </p:nvPr>
        </p:nvSpPr>
        <p:spPr>
          <a:xfrm>
            <a:off x="6648516" y="1260082"/>
            <a:ext cx="5314800" cy="533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Elevation-Based</a:t>
            </a:r>
            <a:endParaRPr/>
          </a:p>
        </p:txBody>
      </p:sp>
      <p:pic>
        <p:nvPicPr>
          <p:cNvPr id="256" name="Google Shape;256;p30"/>
          <p:cNvPicPr preferRelativeResize="0"/>
          <p:nvPr/>
        </p:nvPicPr>
        <p:blipFill rotWithShape="1">
          <a:blip r:embed="rId3">
            <a:alphaModFix/>
          </a:blip>
          <a:srcRect b="1125" l="1083" r="1308" t="1037"/>
          <a:stretch/>
        </p:blipFill>
        <p:spPr>
          <a:xfrm>
            <a:off x="6822500" y="1981175"/>
            <a:ext cx="4579101" cy="4657201"/>
          </a:xfrm>
          <a:prstGeom prst="rect">
            <a:avLst/>
          </a:prstGeom>
          <a:noFill/>
          <a:ln>
            <a:noFill/>
          </a:ln>
        </p:spPr>
      </p:pic>
      <p:pic>
        <p:nvPicPr>
          <p:cNvPr id="257" name="Google Shape;257;p30"/>
          <p:cNvPicPr preferRelativeResize="0"/>
          <p:nvPr/>
        </p:nvPicPr>
        <p:blipFill rotWithShape="1">
          <a:blip r:embed="rId4">
            <a:alphaModFix/>
          </a:blip>
          <a:srcRect b="0" l="0" r="25645" t="0"/>
          <a:stretch/>
        </p:blipFill>
        <p:spPr>
          <a:xfrm>
            <a:off x="681050" y="1981175"/>
            <a:ext cx="5110075" cy="3771920"/>
          </a:xfrm>
          <a:prstGeom prst="rect">
            <a:avLst/>
          </a:prstGeom>
          <a:noFill/>
          <a:ln>
            <a:noFill/>
          </a:ln>
        </p:spPr>
      </p:pic>
      <p:sp>
        <p:nvSpPr>
          <p:cNvPr id="258" name="Google Shape;258;p30"/>
          <p:cNvSpPr/>
          <p:nvPr/>
        </p:nvSpPr>
        <p:spPr>
          <a:xfrm>
            <a:off x="2116925" y="4011500"/>
            <a:ext cx="1176900" cy="756600"/>
          </a:xfrm>
          <a:prstGeom prst="ellipse">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1"/>
          <p:cNvSpPr txBox="1"/>
          <p:nvPr>
            <p:ph type="title"/>
          </p:nvPr>
        </p:nvSpPr>
        <p:spPr>
          <a:xfrm>
            <a:off x="476316" y="234164"/>
            <a:ext cx="11487084"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What’s Happening Below the Lowest Beam?</a:t>
            </a:r>
            <a:endParaRPr/>
          </a:p>
        </p:txBody>
      </p:sp>
      <p:pic>
        <p:nvPicPr>
          <p:cNvPr id="264" name="Google Shape;264;p31"/>
          <p:cNvPicPr preferRelativeResize="0"/>
          <p:nvPr/>
        </p:nvPicPr>
        <p:blipFill>
          <a:blip r:embed="rId3">
            <a:alphaModFix/>
          </a:blip>
          <a:stretch>
            <a:fillRect/>
          </a:stretch>
        </p:blipFill>
        <p:spPr>
          <a:xfrm>
            <a:off x="1417250" y="1072364"/>
            <a:ext cx="9727922" cy="54808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2"/>
          <p:cNvSpPr txBox="1"/>
          <p:nvPr>
            <p:ph type="title"/>
          </p:nvPr>
        </p:nvSpPr>
        <p:spPr>
          <a:xfrm>
            <a:off x="476316" y="234164"/>
            <a:ext cx="11487000"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The Radar Locations Errors </a:t>
            </a:r>
            <a:endParaRPr/>
          </a:p>
        </p:txBody>
      </p:sp>
      <p:pic>
        <p:nvPicPr>
          <p:cNvPr id="270" name="Google Shape;270;p32"/>
          <p:cNvPicPr preferRelativeResize="0"/>
          <p:nvPr/>
        </p:nvPicPr>
        <p:blipFill>
          <a:blip r:embed="rId3">
            <a:alphaModFix/>
          </a:blip>
          <a:stretch>
            <a:fillRect/>
          </a:stretch>
        </p:blipFill>
        <p:spPr>
          <a:xfrm>
            <a:off x="1535475" y="1014339"/>
            <a:ext cx="9121043" cy="54808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3"/>
          <p:cNvSpPr txBox="1"/>
          <p:nvPr>
            <p:ph type="title"/>
          </p:nvPr>
        </p:nvSpPr>
        <p:spPr>
          <a:xfrm>
            <a:off x="476316" y="234164"/>
            <a:ext cx="11487000"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Beam Blockage</a:t>
            </a:r>
            <a:endParaRPr/>
          </a:p>
        </p:txBody>
      </p:sp>
      <p:pic>
        <p:nvPicPr>
          <p:cNvPr id="276" name="Google Shape;276;p33"/>
          <p:cNvPicPr preferRelativeResize="0"/>
          <p:nvPr/>
        </p:nvPicPr>
        <p:blipFill>
          <a:blip r:embed="rId3">
            <a:alphaModFix/>
          </a:blip>
          <a:stretch>
            <a:fillRect/>
          </a:stretch>
        </p:blipFill>
        <p:spPr>
          <a:xfrm>
            <a:off x="1269750" y="911464"/>
            <a:ext cx="9652485" cy="5480836"/>
          </a:xfrm>
          <a:prstGeom prst="rect">
            <a:avLst/>
          </a:prstGeom>
          <a:noFill/>
          <a:ln>
            <a:noFill/>
          </a:ln>
        </p:spPr>
      </p:pic>
      <p:grpSp>
        <p:nvGrpSpPr>
          <p:cNvPr id="277" name="Google Shape;277;p33"/>
          <p:cNvGrpSpPr/>
          <p:nvPr/>
        </p:nvGrpSpPr>
        <p:grpSpPr>
          <a:xfrm>
            <a:off x="6810624" y="3661530"/>
            <a:ext cx="4938651" cy="3034500"/>
            <a:chOff x="6242524" y="3790030"/>
            <a:chExt cx="4938651" cy="3034500"/>
          </a:xfrm>
        </p:grpSpPr>
        <p:pic>
          <p:nvPicPr>
            <p:cNvPr id="278" name="Google Shape;278;p33"/>
            <p:cNvPicPr preferRelativeResize="0"/>
            <p:nvPr/>
          </p:nvPicPr>
          <p:blipFill>
            <a:blip r:embed="rId4">
              <a:alphaModFix/>
            </a:blip>
            <a:stretch>
              <a:fillRect/>
            </a:stretch>
          </p:blipFill>
          <p:spPr>
            <a:xfrm>
              <a:off x="6242524" y="3956175"/>
              <a:ext cx="4938651" cy="2702200"/>
            </a:xfrm>
            <a:prstGeom prst="rect">
              <a:avLst/>
            </a:prstGeom>
            <a:noFill/>
            <a:ln>
              <a:noFill/>
            </a:ln>
          </p:spPr>
        </p:pic>
        <p:sp>
          <p:nvSpPr>
            <p:cNvPr id="279" name="Google Shape;279;p33"/>
            <p:cNvSpPr/>
            <p:nvPr/>
          </p:nvSpPr>
          <p:spPr>
            <a:xfrm rot="2153563">
              <a:off x="6807254" y="4925085"/>
              <a:ext cx="4119779" cy="76439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txBox="1"/>
          <p:nvPr>
            <p:ph idx="1" type="body"/>
          </p:nvPr>
        </p:nvSpPr>
        <p:spPr>
          <a:xfrm>
            <a:off x="476250" y="4884244"/>
            <a:ext cx="11487000" cy="1398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2800"/>
              <a:buNone/>
            </a:pPr>
            <a:r>
              <a:rPr lang="en-US"/>
              <a:t>Operations Training Unit (formerly Warning Decision Training Division) teaches weather radar theory &amp; applications to NWS forecasters for use in warning operations</a:t>
            </a:r>
            <a:endParaRPr/>
          </a:p>
        </p:txBody>
      </p:sp>
      <p:sp>
        <p:nvSpPr>
          <p:cNvPr id="105" name="Google Shape;105;p16"/>
          <p:cNvSpPr txBox="1"/>
          <p:nvPr>
            <p:ph type="title"/>
          </p:nvPr>
        </p:nvSpPr>
        <p:spPr>
          <a:xfrm>
            <a:off x="476316" y="234164"/>
            <a:ext cx="11487084"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Why Us (OTU Feds &amp; CIWRO)?</a:t>
            </a:r>
            <a:endParaRPr/>
          </a:p>
        </p:txBody>
      </p:sp>
      <p:pic>
        <p:nvPicPr>
          <p:cNvPr id="106" name="Google Shape;106;p16" title="HCMDStaffMap.png"/>
          <p:cNvPicPr preferRelativeResize="0"/>
          <p:nvPr/>
        </p:nvPicPr>
        <p:blipFill rotWithShape="1">
          <a:blip r:embed="rId3">
            <a:alphaModFix/>
          </a:blip>
          <a:srcRect b="0" l="0" r="0" t="0"/>
          <a:stretch/>
        </p:blipFill>
        <p:spPr>
          <a:xfrm>
            <a:off x="476325" y="831525"/>
            <a:ext cx="6585664" cy="3703320"/>
          </a:xfrm>
          <a:prstGeom prst="rect">
            <a:avLst/>
          </a:prstGeom>
          <a:noFill/>
          <a:ln cap="flat" cmpd="sng" w="12700">
            <a:solidFill>
              <a:schemeClr val="dk1"/>
            </a:solidFill>
            <a:prstDash val="solid"/>
            <a:round/>
            <a:headEnd len="sm" w="sm" type="none"/>
            <a:tailEnd len="sm" w="sm" type="none"/>
          </a:ln>
        </p:spPr>
      </p:pic>
      <p:pic>
        <p:nvPicPr>
          <p:cNvPr descr="https://lh7-rt.googleusercontent.com/slidesz/AGV_vUcBCeGDj20iFbCMB1BmVWNvSbSoYVjdyqRg7cHPzI4DKMi08TZ0lo9phGaAguLV93xj6gQGAeJKC8UO3OiItQQPGLr2SbC8nQAogb5loqUP-TxRIlELcOf-ZTWsUy4WvjCmHpy5BQ=nw?key=ej-76NJeMBpR1IXsp3e9uCj5" id="107" name="Google Shape;107;p16"/>
          <p:cNvPicPr preferRelativeResize="0"/>
          <p:nvPr/>
        </p:nvPicPr>
        <p:blipFill rotWithShape="1">
          <a:blip r:embed="rId4">
            <a:alphaModFix/>
          </a:blip>
          <a:srcRect b="0" l="0" r="0" t="0"/>
          <a:stretch/>
        </p:blipFill>
        <p:spPr>
          <a:xfrm>
            <a:off x="7117848" y="831529"/>
            <a:ext cx="4845548" cy="370332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4"/>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Viewing Angle Matters</a:t>
            </a:r>
            <a:endParaRPr/>
          </a:p>
        </p:txBody>
      </p:sp>
      <p:pic>
        <p:nvPicPr>
          <p:cNvPr id="285" name="Google Shape;285;p34"/>
          <p:cNvPicPr preferRelativeResize="0"/>
          <p:nvPr/>
        </p:nvPicPr>
        <p:blipFill>
          <a:blip r:embed="rId3">
            <a:alphaModFix/>
          </a:blip>
          <a:stretch>
            <a:fillRect/>
          </a:stretch>
        </p:blipFill>
        <p:spPr>
          <a:xfrm>
            <a:off x="1896650" y="981075"/>
            <a:ext cx="10058399" cy="2752344"/>
          </a:xfrm>
          <a:prstGeom prst="rect">
            <a:avLst/>
          </a:prstGeom>
          <a:noFill/>
          <a:ln>
            <a:noFill/>
          </a:ln>
        </p:spPr>
      </p:pic>
      <p:pic>
        <p:nvPicPr>
          <p:cNvPr id="286" name="Google Shape;286;p34"/>
          <p:cNvPicPr preferRelativeResize="0"/>
          <p:nvPr/>
        </p:nvPicPr>
        <p:blipFill>
          <a:blip r:embed="rId4">
            <a:alphaModFix/>
          </a:blip>
          <a:stretch>
            <a:fillRect/>
          </a:stretch>
        </p:blipFill>
        <p:spPr>
          <a:xfrm>
            <a:off x="1896650" y="3741382"/>
            <a:ext cx="10058399" cy="2770631"/>
          </a:xfrm>
          <a:prstGeom prst="rect">
            <a:avLst/>
          </a:prstGeom>
          <a:noFill/>
          <a:ln>
            <a:noFill/>
          </a:ln>
        </p:spPr>
      </p:pic>
      <p:sp>
        <p:nvSpPr>
          <p:cNvPr id="287" name="Google Shape;287;p34"/>
          <p:cNvSpPr txBox="1"/>
          <p:nvPr/>
        </p:nvSpPr>
        <p:spPr>
          <a:xfrm>
            <a:off x="476325" y="3270950"/>
            <a:ext cx="2296500" cy="923400"/>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2"/>
                </a:solidFill>
                <a:latin typeface="Calibri"/>
                <a:ea typeface="Calibri"/>
                <a:cs typeface="Calibri"/>
                <a:sym typeface="Calibri"/>
              </a:rPr>
              <a:t>Same storm, but</a:t>
            </a:r>
            <a:endParaRPr sz="2400">
              <a:solidFill>
                <a:schemeClr val="dk2"/>
              </a:solidFill>
              <a:latin typeface="Calibri"/>
              <a:ea typeface="Calibri"/>
              <a:cs typeface="Calibri"/>
              <a:sym typeface="Calibri"/>
            </a:endParaRPr>
          </a:p>
          <a:p>
            <a:pPr indent="0" lvl="0" marL="0" rtl="0" algn="l">
              <a:spcBef>
                <a:spcPts val="0"/>
              </a:spcBef>
              <a:spcAft>
                <a:spcPts val="0"/>
              </a:spcAft>
              <a:buNone/>
            </a:pPr>
            <a:r>
              <a:rPr lang="en-US" sz="2400">
                <a:solidFill>
                  <a:schemeClr val="dk2"/>
                </a:solidFill>
                <a:latin typeface="Calibri"/>
                <a:ea typeface="Calibri"/>
                <a:cs typeface="Calibri"/>
                <a:sym typeface="Calibri"/>
              </a:rPr>
              <a:t>different radars</a:t>
            </a:r>
            <a:endParaRPr sz="2400">
              <a:solidFill>
                <a:schemeClr val="dk2"/>
              </a:solidFill>
              <a:latin typeface="Calibri"/>
              <a:ea typeface="Calibri"/>
              <a:cs typeface="Calibri"/>
              <a:sym typeface="Calibri"/>
            </a:endParaRPr>
          </a:p>
        </p:txBody>
      </p:sp>
      <p:sp>
        <p:nvSpPr>
          <p:cNvPr id="288" name="Google Shape;288;p34"/>
          <p:cNvSpPr txBox="1"/>
          <p:nvPr/>
        </p:nvSpPr>
        <p:spPr>
          <a:xfrm>
            <a:off x="10784925" y="981075"/>
            <a:ext cx="11784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Radar East</a:t>
            </a:r>
            <a:endParaRPr sz="1800">
              <a:solidFill>
                <a:schemeClr val="dk1"/>
              </a:solidFill>
              <a:latin typeface="Calibri"/>
              <a:ea typeface="Calibri"/>
              <a:cs typeface="Calibri"/>
              <a:sym typeface="Calibri"/>
            </a:endParaRPr>
          </a:p>
        </p:txBody>
      </p:sp>
      <p:sp>
        <p:nvSpPr>
          <p:cNvPr id="289" name="Google Shape;289;p34"/>
          <p:cNvSpPr txBox="1"/>
          <p:nvPr/>
        </p:nvSpPr>
        <p:spPr>
          <a:xfrm>
            <a:off x="10594125" y="6050325"/>
            <a:ext cx="1369200" cy="4617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Radar South</a:t>
            </a:r>
            <a:endParaRPr sz="1800">
              <a:solidFill>
                <a:schemeClr val="dk1"/>
              </a:solidFill>
              <a:latin typeface="Calibri"/>
              <a:ea typeface="Calibri"/>
              <a:cs typeface="Calibri"/>
              <a:sym typeface="Calibri"/>
            </a:endParaRPr>
          </a:p>
        </p:txBody>
      </p:sp>
      <p:sp>
        <p:nvSpPr>
          <p:cNvPr id="290" name="Google Shape;290;p34"/>
          <p:cNvSpPr/>
          <p:nvPr/>
        </p:nvSpPr>
        <p:spPr>
          <a:xfrm>
            <a:off x="3029950" y="1968100"/>
            <a:ext cx="1062000" cy="10620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1" name="Google Shape;291;p34"/>
          <p:cNvSpPr/>
          <p:nvPr/>
        </p:nvSpPr>
        <p:spPr>
          <a:xfrm>
            <a:off x="9245450" y="4988325"/>
            <a:ext cx="1062000" cy="10620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92" name="Google Shape;292;p34"/>
          <p:cNvSpPr/>
          <p:nvPr/>
        </p:nvSpPr>
        <p:spPr>
          <a:xfrm>
            <a:off x="4139125" y="4988325"/>
            <a:ext cx="1062000" cy="10620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5"/>
          <p:cNvSpPr txBox="1"/>
          <p:nvPr>
            <p:ph type="title"/>
          </p:nvPr>
        </p:nvSpPr>
        <p:spPr>
          <a:xfrm>
            <a:off x="457200" y="234164"/>
            <a:ext cx="115062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Operational Modes</a:t>
            </a:r>
            <a:endParaRPr/>
          </a:p>
        </p:txBody>
      </p:sp>
      <p:pic>
        <p:nvPicPr>
          <p:cNvPr id="298" name="Google Shape;298;p35"/>
          <p:cNvPicPr preferRelativeResize="0"/>
          <p:nvPr/>
        </p:nvPicPr>
        <p:blipFill>
          <a:blip r:embed="rId3">
            <a:alphaModFix/>
          </a:blip>
          <a:stretch>
            <a:fillRect/>
          </a:stretch>
        </p:blipFill>
        <p:spPr>
          <a:xfrm>
            <a:off x="1718950" y="1072364"/>
            <a:ext cx="9240943" cy="548083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2" name="Shape 302"/>
        <p:cNvGrpSpPr/>
        <p:nvPr/>
      </p:nvGrpSpPr>
      <p:grpSpPr>
        <a:xfrm>
          <a:off x="0" y="0"/>
          <a:ext cx="0" cy="0"/>
          <a:chOff x="0" y="0"/>
          <a:chExt cx="0" cy="0"/>
        </a:xfrm>
      </p:grpSpPr>
      <p:sp>
        <p:nvSpPr>
          <p:cNvPr id="303" name="Google Shape;303;p36"/>
          <p:cNvSpPr txBox="1"/>
          <p:nvPr>
            <p:ph type="title"/>
          </p:nvPr>
        </p:nvSpPr>
        <p:spPr>
          <a:xfrm>
            <a:off x="476316" y="234164"/>
            <a:ext cx="11487084"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Radar Follows a Pre-Defined Scanning Strategy</a:t>
            </a:r>
            <a:endParaRPr/>
          </a:p>
        </p:txBody>
      </p:sp>
      <p:pic>
        <p:nvPicPr>
          <p:cNvPr id="304" name="Google Shape;304;p36" title="vcp34.png"/>
          <p:cNvPicPr preferRelativeResize="0"/>
          <p:nvPr/>
        </p:nvPicPr>
        <p:blipFill>
          <a:blip r:embed="rId4">
            <a:alphaModFix/>
          </a:blip>
          <a:stretch>
            <a:fillRect/>
          </a:stretch>
        </p:blipFill>
        <p:spPr>
          <a:xfrm>
            <a:off x="2796141" y="1072375"/>
            <a:ext cx="3200400" cy="1984606"/>
          </a:xfrm>
          <a:prstGeom prst="rect">
            <a:avLst/>
          </a:prstGeom>
          <a:noFill/>
          <a:ln cap="flat" cmpd="sng" w="9525">
            <a:solidFill>
              <a:srgbClr val="000000"/>
            </a:solidFill>
            <a:prstDash val="solid"/>
            <a:round/>
            <a:headEnd len="sm" w="sm" type="none"/>
            <a:tailEnd len="sm" w="sm" type="none"/>
          </a:ln>
        </p:spPr>
      </p:pic>
      <p:pic>
        <p:nvPicPr>
          <p:cNvPr id="305" name="Google Shape;305;p36" title="vcp35.png"/>
          <p:cNvPicPr preferRelativeResize="0"/>
          <p:nvPr/>
        </p:nvPicPr>
        <p:blipFill>
          <a:blip r:embed="rId5">
            <a:alphaModFix/>
          </a:blip>
          <a:stretch>
            <a:fillRect/>
          </a:stretch>
        </p:blipFill>
        <p:spPr>
          <a:xfrm>
            <a:off x="6733204" y="1072370"/>
            <a:ext cx="3200400" cy="1984247"/>
          </a:xfrm>
          <a:prstGeom prst="rect">
            <a:avLst/>
          </a:prstGeom>
          <a:noFill/>
          <a:ln cap="flat" cmpd="sng" w="9525">
            <a:solidFill>
              <a:srgbClr val="000000"/>
            </a:solidFill>
            <a:prstDash val="solid"/>
            <a:round/>
            <a:headEnd len="sm" w="sm" type="none"/>
            <a:tailEnd len="sm" w="sm" type="none"/>
          </a:ln>
        </p:spPr>
      </p:pic>
      <p:pic>
        <p:nvPicPr>
          <p:cNvPr id="306" name="Google Shape;306;p36" title="vcp112.png"/>
          <p:cNvPicPr preferRelativeResize="0"/>
          <p:nvPr/>
        </p:nvPicPr>
        <p:blipFill>
          <a:blip r:embed="rId6">
            <a:alphaModFix/>
          </a:blip>
          <a:stretch>
            <a:fillRect/>
          </a:stretch>
        </p:blipFill>
        <p:spPr>
          <a:xfrm>
            <a:off x="8945891" y="4217325"/>
            <a:ext cx="3017520" cy="1872636"/>
          </a:xfrm>
          <a:prstGeom prst="rect">
            <a:avLst/>
          </a:prstGeom>
          <a:noFill/>
          <a:ln cap="flat" cmpd="sng" w="9525">
            <a:solidFill>
              <a:srgbClr val="000000"/>
            </a:solidFill>
            <a:prstDash val="solid"/>
            <a:round/>
            <a:headEnd len="sm" w="sm" type="none"/>
            <a:tailEnd len="sm" w="sm" type="none"/>
          </a:ln>
        </p:spPr>
      </p:pic>
      <p:pic>
        <p:nvPicPr>
          <p:cNvPr id="307" name="Google Shape;307;p36" title="vcp212.png"/>
          <p:cNvPicPr preferRelativeResize="0"/>
          <p:nvPr/>
        </p:nvPicPr>
        <p:blipFill>
          <a:blip r:embed="rId7">
            <a:alphaModFix/>
          </a:blip>
          <a:stretch>
            <a:fillRect/>
          </a:stretch>
        </p:blipFill>
        <p:spPr>
          <a:xfrm>
            <a:off x="3237846" y="3669925"/>
            <a:ext cx="3017520" cy="1872636"/>
          </a:xfrm>
          <a:prstGeom prst="rect">
            <a:avLst/>
          </a:prstGeom>
          <a:noFill/>
          <a:ln cap="flat" cmpd="sng" w="9525">
            <a:solidFill>
              <a:srgbClr val="000000"/>
            </a:solidFill>
            <a:prstDash val="solid"/>
            <a:round/>
            <a:headEnd len="sm" w="sm" type="none"/>
            <a:tailEnd len="sm" w="sm" type="none"/>
          </a:ln>
        </p:spPr>
      </p:pic>
      <p:pic>
        <p:nvPicPr>
          <p:cNvPr id="308" name="Google Shape;308;p36" title="vcp12.png"/>
          <p:cNvPicPr preferRelativeResize="0"/>
          <p:nvPr/>
        </p:nvPicPr>
        <p:blipFill>
          <a:blip r:embed="rId8">
            <a:alphaModFix/>
          </a:blip>
          <a:stretch>
            <a:fillRect/>
          </a:stretch>
        </p:blipFill>
        <p:spPr>
          <a:xfrm>
            <a:off x="6091869" y="4683995"/>
            <a:ext cx="3017520" cy="1872636"/>
          </a:xfrm>
          <a:prstGeom prst="rect">
            <a:avLst/>
          </a:prstGeom>
          <a:noFill/>
          <a:ln cap="flat" cmpd="sng" w="9525">
            <a:solidFill>
              <a:srgbClr val="000000"/>
            </a:solidFill>
            <a:prstDash val="solid"/>
            <a:round/>
            <a:headEnd len="sm" w="sm" type="none"/>
            <a:tailEnd len="sm" w="sm" type="none"/>
          </a:ln>
        </p:spPr>
      </p:pic>
      <p:pic>
        <p:nvPicPr>
          <p:cNvPr id="309" name="Google Shape;309;p36" title="vcp215.png"/>
          <p:cNvPicPr preferRelativeResize="0"/>
          <p:nvPr/>
        </p:nvPicPr>
        <p:blipFill>
          <a:blip r:embed="rId3">
            <a:alphaModFix/>
          </a:blip>
          <a:stretch>
            <a:fillRect/>
          </a:stretch>
        </p:blipFill>
        <p:spPr>
          <a:xfrm>
            <a:off x="383824" y="4217325"/>
            <a:ext cx="3017520" cy="1872636"/>
          </a:xfrm>
          <a:prstGeom prst="rect">
            <a:avLst/>
          </a:prstGeom>
          <a:noFill/>
          <a:ln cap="flat" cmpd="sng" w="9525">
            <a:solidFill>
              <a:srgbClr val="000000"/>
            </a:solidFill>
            <a:prstDash val="solid"/>
            <a:round/>
            <a:headEnd len="sm" w="sm" type="none"/>
            <a:tailEnd len="sm" w="sm" type="none"/>
          </a:ln>
        </p:spPr>
      </p:pic>
      <p:sp>
        <p:nvSpPr>
          <p:cNvPr id="310" name="Google Shape;310;p36"/>
          <p:cNvSpPr txBox="1"/>
          <p:nvPr/>
        </p:nvSpPr>
        <p:spPr>
          <a:xfrm>
            <a:off x="383828" y="3471675"/>
            <a:ext cx="19158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Precipitation:</a:t>
            </a:r>
            <a:endParaRPr b="1" sz="2400">
              <a:solidFill>
                <a:schemeClr val="dk1"/>
              </a:solidFill>
              <a:latin typeface="Calibri"/>
              <a:ea typeface="Calibri"/>
              <a:cs typeface="Calibri"/>
              <a:sym typeface="Calibri"/>
            </a:endParaRPr>
          </a:p>
        </p:txBody>
      </p:sp>
      <p:sp>
        <p:nvSpPr>
          <p:cNvPr id="311" name="Google Shape;311;p36"/>
          <p:cNvSpPr txBox="1"/>
          <p:nvPr/>
        </p:nvSpPr>
        <p:spPr>
          <a:xfrm>
            <a:off x="383828" y="889766"/>
            <a:ext cx="19158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dk1"/>
                </a:solidFill>
                <a:latin typeface="Calibri"/>
                <a:ea typeface="Calibri"/>
                <a:cs typeface="Calibri"/>
                <a:sym typeface="Calibri"/>
              </a:rPr>
              <a:t>Clear Air:</a:t>
            </a:r>
            <a:endParaRPr b="1" sz="24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7"/>
          <p:cNvSpPr txBox="1"/>
          <p:nvPr>
            <p:ph idx="1" type="body"/>
          </p:nvPr>
        </p:nvSpPr>
        <p:spPr>
          <a:xfrm>
            <a:off x="349675" y="1072375"/>
            <a:ext cx="11087700" cy="562230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rPr lang="en-US"/>
              <a:t>Depends on the VCP </a:t>
            </a:r>
            <a:r>
              <a:rPr b="1" lang="en-US"/>
              <a:t>and </a:t>
            </a:r>
            <a:r>
              <a:rPr lang="en-US"/>
              <a:t>the dynamic scanning settings (i.e., AVSET)</a:t>
            </a:r>
            <a:r>
              <a:rPr lang="en-US"/>
              <a:t>!</a:t>
            </a:r>
            <a:endParaRPr/>
          </a:p>
          <a:p>
            <a:pPr indent="-50800" lvl="0" marL="228600" rtl="0" algn="ctr">
              <a:lnSpc>
                <a:spcPct val="90000"/>
              </a:lnSpc>
              <a:spcBef>
                <a:spcPts val="0"/>
              </a:spcBef>
              <a:spcAft>
                <a:spcPts val="0"/>
              </a:spcAft>
              <a:buClr>
                <a:schemeClr val="dk1"/>
              </a:buClr>
              <a:buSzPts val="2800"/>
              <a:buNone/>
            </a:pPr>
            <a:r>
              <a:t/>
            </a:r>
            <a:endParaRPr/>
          </a:p>
          <a:p>
            <a:pPr indent="-50800" lvl="0" marL="228600" rtl="0" algn="ctr">
              <a:lnSpc>
                <a:spcPct val="90000"/>
              </a:lnSpc>
              <a:spcBef>
                <a:spcPts val="0"/>
              </a:spcBef>
              <a:spcAft>
                <a:spcPts val="0"/>
              </a:spcAft>
              <a:buClr>
                <a:schemeClr val="dk1"/>
              </a:buClr>
              <a:buSzPts val="2800"/>
              <a:buNone/>
            </a:pPr>
            <a:r>
              <a:t/>
            </a:r>
            <a:endParaRPr/>
          </a:p>
          <a:p>
            <a:pPr indent="-50800" lvl="0" marL="228600" rtl="0" algn="ctr">
              <a:lnSpc>
                <a:spcPct val="90000"/>
              </a:lnSpc>
              <a:spcBef>
                <a:spcPts val="0"/>
              </a:spcBef>
              <a:spcAft>
                <a:spcPts val="0"/>
              </a:spcAft>
              <a:buClr>
                <a:schemeClr val="dk1"/>
              </a:buClr>
              <a:buSzPts val="2800"/>
              <a:buNone/>
            </a:pPr>
            <a:r>
              <a:t/>
            </a:r>
            <a:endParaRPr/>
          </a:p>
          <a:p>
            <a:pPr indent="-50800" lvl="0" marL="228600" rtl="0" algn="ctr">
              <a:lnSpc>
                <a:spcPct val="90000"/>
              </a:lnSpc>
              <a:spcBef>
                <a:spcPts val="0"/>
              </a:spcBef>
              <a:spcAft>
                <a:spcPts val="0"/>
              </a:spcAft>
              <a:buClr>
                <a:schemeClr val="dk1"/>
              </a:buClr>
              <a:buSzPts val="2800"/>
              <a:buNone/>
            </a:pPr>
            <a:r>
              <a:t/>
            </a:r>
            <a:endParaRPr/>
          </a:p>
          <a:p>
            <a:pPr indent="-50800" lvl="0" marL="228600" rtl="0" algn="ctr">
              <a:lnSpc>
                <a:spcPct val="90000"/>
              </a:lnSpc>
              <a:spcBef>
                <a:spcPts val="0"/>
              </a:spcBef>
              <a:spcAft>
                <a:spcPts val="0"/>
              </a:spcAft>
              <a:buClr>
                <a:schemeClr val="dk1"/>
              </a:buClr>
              <a:buSzPts val="2800"/>
              <a:buNone/>
            </a:pPr>
            <a:r>
              <a:t/>
            </a:r>
            <a:endParaRPr/>
          </a:p>
          <a:p>
            <a:pPr indent="-50800" lvl="0" marL="228600" rtl="0" algn="ctr">
              <a:lnSpc>
                <a:spcPct val="90000"/>
              </a:lnSpc>
              <a:spcBef>
                <a:spcPts val="0"/>
              </a:spcBef>
              <a:spcAft>
                <a:spcPts val="0"/>
              </a:spcAft>
              <a:buClr>
                <a:schemeClr val="dk1"/>
              </a:buClr>
              <a:buSzPts val="2800"/>
              <a:buNone/>
            </a:pPr>
            <a:r>
              <a:t/>
            </a:r>
            <a:endParaRPr/>
          </a:p>
          <a:p>
            <a:pPr indent="-50800" lvl="0" marL="228600" rtl="0" algn="ctr">
              <a:lnSpc>
                <a:spcPct val="90000"/>
              </a:lnSpc>
              <a:spcBef>
                <a:spcPts val="0"/>
              </a:spcBef>
              <a:spcAft>
                <a:spcPts val="0"/>
              </a:spcAft>
              <a:buClr>
                <a:schemeClr val="dk1"/>
              </a:buClr>
              <a:buSzPts val="2800"/>
              <a:buNone/>
            </a:pPr>
            <a:r>
              <a:t/>
            </a:r>
            <a:endParaRPr/>
          </a:p>
          <a:p>
            <a:pPr indent="-50800" lvl="0" marL="228600" rtl="0" algn="ctr">
              <a:lnSpc>
                <a:spcPct val="90000"/>
              </a:lnSpc>
              <a:spcBef>
                <a:spcPts val="0"/>
              </a:spcBef>
              <a:spcAft>
                <a:spcPts val="0"/>
              </a:spcAft>
              <a:buClr>
                <a:schemeClr val="dk1"/>
              </a:buClr>
              <a:buSzPts val="2800"/>
              <a:buNone/>
            </a:pPr>
            <a:r>
              <a:t/>
            </a:r>
            <a:endParaRPr/>
          </a:p>
          <a:p>
            <a:pPr indent="-50800" lvl="0" marL="228600" rtl="0" algn="ctr">
              <a:lnSpc>
                <a:spcPct val="90000"/>
              </a:lnSpc>
              <a:spcBef>
                <a:spcPts val="0"/>
              </a:spcBef>
              <a:spcAft>
                <a:spcPts val="0"/>
              </a:spcAft>
              <a:buClr>
                <a:schemeClr val="dk1"/>
              </a:buClr>
              <a:buSzPts val="2800"/>
              <a:buNone/>
            </a:pPr>
            <a:r>
              <a:t/>
            </a:r>
            <a:endParaRPr/>
          </a:p>
          <a:p>
            <a:pPr indent="-50800" lvl="0" marL="228600" rtl="0" algn="ctr">
              <a:lnSpc>
                <a:spcPct val="90000"/>
              </a:lnSpc>
              <a:spcBef>
                <a:spcPts val="0"/>
              </a:spcBef>
              <a:spcAft>
                <a:spcPts val="0"/>
              </a:spcAft>
              <a:buClr>
                <a:schemeClr val="dk1"/>
              </a:buClr>
              <a:buSzPts val="2800"/>
              <a:buNone/>
            </a:pPr>
            <a:r>
              <a:t/>
            </a:r>
            <a:endParaRPr/>
          </a:p>
          <a:p>
            <a:pPr indent="-50800" lvl="0" marL="22860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0"/>
              </a:spcBef>
              <a:spcAft>
                <a:spcPts val="0"/>
              </a:spcAft>
              <a:buClr>
                <a:schemeClr val="dk1"/>
              </a:buClr>
              <a:buSzPts val="2800"/>
              <a:buNone/>
            </a:pPr>
            <a:r>
              <a:rPr lang="en-US"/>
              <a:t>Currently, amost every WSR-88D has AVSET enable all of the time</a:t>
            </a:r>
            <a:endParaRPr/>
          </a:p>
          <a:p>
            <a:pPr indent="-50800" lvl="0" marL="228600" rtl="0" algn="ctr">
              <a:lnSpc>
                <a:spcPct val="90000"/>
              </a:lnSpc>
              <a:spcBef>
                <a:spcPts val="0"/>
              </a:spcBef>
              <a:spcAft>
                <a:spcPts val="0"/>
              </a:spcAft>
              <a:buClr>
                <a:schemeClr val="dk1"/>
              </a:buClr>
              <a:buSzPts val="2800"/>
              <a:buNone/>
            </a:pPr>
            <a:r>
              <a:t/>
            </a:r>
            <a:endParaRPr/>
          </a:p>
        </p:txBody>
      </p:sp>
      <p:sp>
        <p:nvSpPr>
          <p:cNvPr id="317" name="Google Shape;317;p37"/>
          <p:cNvSpPr txBox="1"/>
          <p:nvPr>
            <p:ph type="title"/>
          </p:nvPr>
        </p:nvSpPr>
        <p:spPr>
          <a:xfrm>
            <a:off x="476316" y="234164"/>
            <a:ext cx="11487084"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How High Up In the Atmosphere Is the Radar Sampling?</a:t>
            </a:r>
            <a:endParaRPr/>
          </a:p>
        </p:txBody>
      </p:sp>
      <p:pic>
        <p:nvPicPr>
          <p:cNvPr id="318" name="Google Shape;318;p37"/>
          <p:cNvPicPr preferRelativeResize="0"/>
          <p:nvPr/>
        </p:nvPicPr>
        <p:blipFill>
          <a:blip r:embed="rId3">
            <a:alphaModFix/>
          </a:blip>
          <a:stretch>
            <a:fillRect/>
          </a:stretch>
        </p:blipFill>
        <p:spPr>
          <a:xfrm>
            <a:off x="6050336" y="1738850"/>
            <a:ext cx="5534313" cy="3431276"/>
          </a:xfrm>
          <a:prstGeom prst="rect">
            <a:avLst/>
          </a:prstGeom>
          <a:noFill/>
          <a:ln>
            <a:noFill/>
          </a:ln>
        </p:spPr>
      </p:pic>
      <p:pic>
        <p:nvPicPr>
          <p:cNvPr id="319" name="Google Shape;319;p37"/>
          <p:cNvPicPr preferRelativeResize="0"/>
          <p:nvPr/>
        </p:nvPicPr>
        <p:blipFill>
          <a:blip r:embed="rId4">
            <a:alphaModFix/>
          </a:blip>
          <a:stretch>
            <a:fillRect/>
          </a:stretch>
        </p:blipFill>
        <p:spPr>
          <a:xfrm>
            <a:off x="349675" y="1738850"/>
            <a:ext cx="5500574" cy="3431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8"/>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Dual-Pol Review</a:t>
            </a:r>
            <a:endParaRPr/>
          </a:p>
        </p:txBody>
      </p:sp>
      <p:pic>
        <p:nvPicPr>
          <p:cNvPr id="325" name="Google Shape;325;p38" title="0.5.png"/>
          <p:cNvPicPr preferRelativeResize="0"/>
          <p:nvPr/>
        </p:nvPicPr>
        <p:blipFill>
          <a:blip r:embed="rId3">
            <a:alphaModFix/>
          </a:blip>
          <a:stretch>
            <a:fillRect/>
          </a:stretch>
        </p:blipFill>
        <p:spPr>
          <a:xfrm>
            <a:off x="383450" y="1255400"/>
            <a:ext cx="11579877" cy="4729018"/>
          </a:xfrm>
          <a:prstGeom prst="rect">
            <a:avLst/>
          </a:prstGeom>
          <a:noFill/>
          <a:ln>
            <a:noFill/>
          </a:ln>
        </p:spPr>
      </p:pic>
      <p:sp>
        <p:nvSpPr>
          <p:cNvPr id="326" name="Google Shape;326;p38"/>
          <p:cNvSpPr/>
          <p:nvPr/>
        </p:nvSpPr>
        <p:spPr>
          <a:xfrm rot="-2170687">
            <a:off x="3032815" y="1966786"/>
            <a:ext cx="829920" cy="495319"/>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7" name="Google Shape;327;p38"/>
          <p:cNvSpPr/>
          <p:nvPr/>
        </p:nvSpPr>
        <p:spPr>
          <a:xfrm rot="-2170749">
            <a:off x="3014785" y="4379199"/>
            <a:ext cx="865983" cy="517039"/>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8" name="Google Shape;328;p38"/>
          <p:cNvSpPr/>
          <p:nvPr/>
        </p:nvSpPr>
        <p:spPr>
          <a:xfrm rot="-2171592">
            <a:off x="8809626" y="4475187"/>
            <a:ext cx="853500" cy="50947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9" name="Google Shape;329;p38"/>
          <p:cNvSpPr/>
          <p:nvPr/>
        </p:nvSpPr>
        <p:spPr>
          <a:xfrm rot="-2171812">
            <a:off x="9055003" y="1937627"/>
            <a:ext cx="924544" cy="638229"/>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30" name="Google Shape;330;p38"/>
          <p:cNvSpPr txBox="1"/>
          <p:nvPr>
            <p:ph idx="1" type="body"/>
          </p:nvPr>
        </p:nvSpPr>
        <p:spPr>
          <a:xfrm>
            <a:off x="6348850" y="5393525"/>
            <a:ext cx="5486400" cy="1110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70000"/>
              </a:lnSpc>
              <a:spcBef>
                <a:spcPts val="1000"/>
              </a:spcBef>
              <a:spcAft>
                <a:spcPts val="0"/>
              </a:spcAft>
              <a:buSzPts val="1018"/>
              <a:buNone/>
            </a:pPr>
            <a:r>
              <a:rPr b="1" lang="en-US" sz="2400"/>
              <a:t>Correlation Coefficient (CC):</a:t>
            </a:r>
            <a:endParaRPr b="1" sz="2400"/>
          </a:p>
          <a:p>
            <a:pPr indent="0" lvl="0" marL="0" rtl="0" algn="ctr">
              <a:lnSpc>
                <a:spcPct val="70000"/>
              </a:lnSpc>
              <a:spcBef>
                <a:spcPts val="1000"/>
              </a:spcBef>
              <a:spcAft>
                <a:spcPts val="0"/>
              </a:spcAft>
              <a:buSzPts val="1018"/>
              <a:buNone/>
            </a:pPr>
            <a:r>
              <a:rPr lang="en-US" sz="2400"/>
              <a:t>Good for identifying meteorological vs. non-meteorological targets!</a:t>
            </a:r>
            <a:endParaRPr sz="2400"/>
          </a:p>
        </p:txBody>
      </p:sp>
      <p:sp>
        <p:nvSpPr>
          <p:cNvPr id="331" name="Google Shape;331;p38"/>
          <p:cNvSpPr txBox="1"/>
          <p:nvPr>
            <p:ph idx="1" type="body"/>
          </p:nvPr>
        </p:nvSpPr>
        <p:spPr>
          <a:xfrm>
            <a:off x="476325" y="5393525"/>
            <a:ext cx="5486400" cy="1110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70000"/>
              </a:lnSpc>
              <a:spcBef>
                <a:spcPts val="1000"/>
              </a:spcBef>
              <a:spcAft>
                <a:spcPts val="0"/>
              </a:spcAft>
              <a:buSzPts val="1018"/>
              <a:buNone/>
            </a:pPr>
            <a:r>
              <a:rPr b="1" lang="en-US" sz="2400"/>
              <a:t>Specific Differential Phase (KDP)</a:t>
            </a:r>
            <a:r>
              <a:rPr b="1" lang="en-US" sz="2400"/>
              <a:t>:</a:t>
            </a:r>
            <a:endParaRPr b="1" sz="2400"/>
          </a:p>
          <a:p>
            <a:pPr indent="0" lvl="0" marL="0" rtl="0" algn="ctr">
              <a:lnSpc>
                <a:spcPct val="70000"/>
              </a:lnSpc>
              <a:spcBef>
                <a:spcPts val="1000"/>
              </a:spcBef>
              <a:spcAft>
                <a:spcPts val="0"/>
              </a:spcAft>
              <a:buSzPts val="1018"/>
              <a:buNone/>
            </a:pPr>
            <a:r>
              <a:rPr lang="en-US" sz="2400"/>
              <a:t>Good for assessing liquid water content!</a:t>
            </a:r>
            <a:endParaRPr sz="2400"/>
          </a:p>
        </p:txBody>
      </p:sp>
      <p:sp>
        <p:nvSpPr>
          <p:cNvPr id="332" name="Google Shape;332;p38"/>
          <p:cNvSpPr txBox="1"/>
          <p:nvPr>
            <p:ph idx="1" type="body"/>
          </p:nvPr>
        </p:nvSpPr>
        <p:spPr>
          <a:xfrm>
            <a:off x="6403625" y="609800"/>
            <a:ext cx="5486400" cy="1110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70000"/>
              </a:lnSpc>
              <a:spcBef>
                <a:spcPts val="1000"/>
              </a:spcBef>
              <a:spcAft>
                <a:spcPts val="0"/>
              </a:spcAft>
              <a:buSzPts val="1018"/>
              <a:buNone/>
            </a:pPr>
            <a:r>
              <a:rPr b="1" lang="en-US" sz="2400"/>
              <a:t>Differential Reflectivity (ZDR)</a:t>
            </a:r>
            <a:r>
              <a:rPr b="1" lang="en-US" sz="2400"/>
              <a:t>:</a:t>
            </a:r>
            <a:endParaRPr b="1" sz="2400"/>
          </a:p>
          <a:p>
            <a:pPr indent="0" lvl="0" marL="0" rtl="0" algn="ctr">
              <a:lnSpc>
                <a:spcPct val="70000"/>
              </a:lnSpc>
              <a:spcBef>
                <a:spcPts val="1000"/>
              </a:spcBef>
              <a:spcAft>
                <a:spcPts val="0"/>
              </a:spcAft>
              <a:buSzPts val="1018"/>
              <a:buNone/>
            </a:pPr>
            <a:r>
              <a:rPr lang="en-US" sz="2400"/>
              <a:t>Good for assessing size and/or shape of targets!</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9"/>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Horizontal Side Lobe Analysis using Dual-Pol</a:t>
            </a:r>
            <a:endParaRPr/>
          </a:p>
        </p:txBody>
      </p:sp>
      <p:pic>
        <p:nvPicPr>
          <p:cNvPr id="338" name="Google Shape;338;p39"/>
          <p:cNvPicPr preferRelativeResize="0"/>
          <p:nvPr/>
        </p:nvPicPr>
        <p:blipFill>
          <a:blip r:embed="rId3">
            <a:alphaModFix/>
          </a:blip>
          <a:stretch>
            <a:fillRect/>
          </a:stretch>
        </p:blipFill>
        <p:spPr>
          <a:xfrm>
            <a:off x="302250" y="1456875"/>
            <a:ext cx="5767724" cy="3482226"/>
          </a:xfrm>
          <a:prstGeom prst="rect">
            <a:avLst/>
          </a:prstGeom>
          <a:noFill/>
          <a:ln>
            <a:noFill/>
          </a:ln>
        </p:spPr>
      </p:pic>
      <p:pic>
        <p:nvPicPr>
          <p:cNvPr id="339" name="Google Shape;339;p39"/>
          <p:cNvPicPr preferRelativeResize="0"/>
          <p:nvPr/>
        </p:nvPicPr>
        <p:blipFill>
          <a:blip r:embed="rId4">
            <a:alphaModFix/>
          </a:blip>
          <a:stretch>
            <a:fillRect/>
          </a:stretch>
        </p:blipFill>
        <p:spPr>
          <a:xfrm>
            <a:off x="6215571" y="1456875"/>
            <a:ext cx="5812427" cy="3482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3" name="Shape 343"/>
        <p:cNvGrpSpPr/>
        <p:nvPr/>
      </p:nvGrpSpPr>
      <p:grpSpPr>
        <a:xfrm>
          <a:off x="0" y="0"/>
          <a:ext cx="0" cy="0"/>
          <a:chOff x="0" y="0"/>
          <a:chExt cx="0" cy="0"/>
        </a:xfrm>
      </p:grpSpPr>
      <p:sp>
        <p:nvSpPr>
          <p:cNvPr id="344" name="Google Shape;344;p40"/>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Vertical Side Lobe Analysis using Dual-Pol</a:t>
            </a:r>
            <a:endParaRPr/>
          </a:p>
        </p:txBody>
      </p:sp>
      <p:pic>
        <p:nvPicPr>
          <p:cNvPr id="345" name="Google Shape;345;p40"/>
          <p:cNvPicPr preferRelativeResize="0"/>
          <p:nvPr/>
        </p:nvPicPr>
        <p:blipFill>
          <a:blip r:embed="rId3">
            <a:alphaModFix/>
          </a:blip>
          <a:stretch>
            <a:fillRect/>
          </a:stretch>
        </p:blipFill>
        <p:spPr>
          <a:xfrm>
            <a:off x="1823725" y="1327650"/>
            <a:ext cx="9172651" cy="5084100"/>
          </a:xfrm>
          <a:prstGeom prst="rect">
            <a:avLst/>
          </a:prstGeom>
          <a:noFill/>
          <a:ln>
            <a:noFill/>
          </a:ln>
        </p:spPr>
      </p:pic>
      <p:sp>
        <p:nvSpPr>
          <p:cNvPr id="346" name="Google Shape;346;p40"/>
          <p:cNvSpPr txBox="1"/>
          <p:nvPr/>
        </p:nvSpPr>
        <p:spPr>
          <a:xfrm>
            <a:off x="339700" y="2348225"/>
            <a:ext cx="2050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0.5 deg</a:t>
            </a:r>
            <a:endParaRPr sz="2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0" name="Shape 350"/>
        <p:cNvGrpSpPr/>
        <p:nvPr/>
      </p:nvGrpSpPr>
      <p:grpSpPr>
        <a:xfrm>
          <a:off x="0" y="0"/>
          <a:ext cx="0" cy="0"/>
          <a:chOff x="0" y="0"/>
          <a:chExt cx="0" cy="0"/>
        </a:xfrm>
      </p:grpSpPr>
      <p:sp>
        <p:nvSpPr>
          <p:cNvPr id="351" name="Google Shape;351;p41"/>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Vertical Side Lobe Analysis using Dual-Pol</a:t>
            </a:r>
            <a:endParaRPr/>
          </a:p>
        </p:txBody>
      </p:sp>
      <p:pic>
        <p:nvPicPr>
          <p:cNvPr id="352" name="Google Shape;352;p41"/>
          <p:cNvPicPr preferRelativeResize="0"/>
          <p:nvPr/>
        </p:nvPicPr>
        <p:blipFill>
          <a:blip r:embed="rId3">
            <a:alphaModFix/>
          </a:blip>
          <a:stretch>
            <a:fillRect/>
          </a:stretch>
        </p:blipFill>
        <p:spPr>
          <a:xfrm>
            <a:off x="1823725" y="1327650"/>
            <a:ext cx="9172651" cy="5084100"/>
          </a:xfrm>
          <a:prstGeom prst="rect">
            <a:avLst/>
          </a:prstGeom>
          <a:noFill/>
          <a:ln>
            <a:noFill/>
          </a:ln>
        </p:spPr>
      </p:pic>
      <p:sp>
        <p:nvSpPr>
          <p:cNvPr id="353" name="Google Shape;353;p41"/>
          <p:cNvSpPr txBox="1"/>
          <p:nvPr/>
        </p:nvSpPr>
        <p:spPr>
          <a:xfrm>
            <a:off x="476325" y="4947525"/>
            <a:ext cx="2050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3.4</a:t>
            </a:r>
            <a:r>
              <a:rPr lang="en-US" sz="2800">
                <a:solidFill>
                  <a:schemeClr val="dk1"/>
                </a:solidFill>
                <a:latin typeface="Calibri"/>
                <a:ea typeface="Calibri"/>
                <a:cs typeface="Calibri"/>
                <a:sym typeface="Calibri"/>
              </a:rPr>
              <a:t> deg</a:t>
            </a:r>
            <a:endParaRPr sz="2800">
              <a:solidFill>
                <a:schemeClr val="dk1"/>
              </a:solidFill>
              <a:latin typeface="Calibri"/>
              <a:ea typeface="Calibri"/>
              <a:cs typeface="Calibri"/>
              <a:sym typeface="Calibri"/>
            </a:endParaRPr>
          </a:p>
        </p:txBody>
      </p:sp>
      <p:pic>
        <p:nvPicPr>
          <p:cNvPr id="354" name="Google Shape;354;p41"/>
          <p:cNvPicPr preferRelativeResize="0"/>
          <p:nvPr/>
        </p:nvPicPr>
        <p:blipFill>
          <a:blip r:embed="rId4">
            <a:alphaModFix/>
          </a:blip>
          <a:stretch>
            <a:fillRect/>
          </a:stretch>
        </p:blipFill>
        <p:spPr>
          <a:xfrm>
            <a:off x="1823725" y="3882150"/>
            <a:ext cx="9172651" cy="2529600"/>
          </a:xfrm>
          <a:prstGeom prst="rect">
            <a:avLst/>
          </a:prstGeom>
          <a:noFill/>
          <a:ln>
            <a:noFill/>
          </a:ln>
        </p:spPr>
      </p:pic>
      <p:sp>
        <p:nvSpPr>
          <p:cNvPr id="355" name="Google Shape;355;p41"/>
          <p:cNvSpPr txBox="1"/>
          <p:nvPr/>
        </p:nvSpPr>
        <p:spPr>
          <a:xfrm>
            <a:off x="339700" y="2348225"/>
            <a:ext cx="2050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0.5 deg</a:t>
            </a:r>
            <a:endParaRPr sz="2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2"/>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Non-Uniform Beam Filling / Differential Attenuation</a:t>
            </a:r>
            <a:endParaRPr/>
          </a:p>
        </p:txBody>
      </p:sp>
      <p:pic>
        <p:nvPicPr>
          <p:cNvPr id="361" name="Google Shape;361;p42"/>
          <p:cNvPicPr preferRelativeResize="0"/>
          <p:nvPr/>
        </p:nvPicPr>
        <p:blipFill>
          <a:blip r:embed="rId3">
            <a:alphaModFix/>
          </a:blip>
          <a:stretch>
            <a:fillRect/>
          </a:stretch>
        </p:blipFill>
        <p:spPr>
          <a:xfrm>
            <a:off x="2067075" y="981089"/>
            <a:ext cx="9074140" cy="548083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3"/>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Example of Non-Uniform Beam Filling / Differential Attenuation</a:t>
            </a:r>
            <a:endParaRPr/>
          </a:p>
        </p:txBody>
      </p:sp>
      <p:pic>
        <p:nvPicPr>
          <p:cNvPr id="367" name="Google Shape;367;p43" title="Location1_TBSSorNUBF.png"/>
          <p:cNvPicPr preferRelativeResize="0"/>
          <p:nvPr/>
        </p:nvPicPr>
        <p:blipFill>
          <a:blip r:embed="rId3">
            <a:alphaModFix/>
          </a:blip>
          <a:stretch>
            <a:fillRect/>
          </a:stretch>
        </p:blipFill>
        <p:spPr>
          <a:xfrm>
            <a:off x="1007292" y="1072375"/>
            <a:ext cx="10177421" cy="5785625"/>
          </a:xfrm>
          <a:prstGeom prst="rect">
            <a:avLst/>
          </a:prstGeom>
          <a:noFill/>
          <a:ln>
            <a:noFill/>
          </a:ln>
        </p:spPr>
      </p:pic>
      <p:pic>
        <p:nvPicPr>
          <p:cNvPr id="368" name="Google Shape;368;p43" title="Radar.png"/>
          <p:cNvPicPr preferRelativeResize="0"/>
          <p:nvPr/>
        </p:nvPicPr>
        <p:blipFill>
          <a:blip r:embed="rId4">
            <a:alphaModFix/>
          </a:blip>
          <a:stretch>
            <a:fillRect/>
          </a:stretch>
        </p:blipFill>
        <p:spPr>
          <a:xfrm>
            <a:off x="476325" y="5740700"/>
            <a:ext cx="1751224" cy="1251000"/>
          </a:xfrm>
          <a:prstGeom prst="rect">
            <a:avLst/>
          </a:prstGeom>
          <a:noFill/>
          <a:ln>
            <a:noFill/>
          </a:ln>
        </p:spPr>
      </p:pic>
      <p:sp>
        <p:nvSpPr>
          <p:cNvPr id="369" name="Google Shape;369;p43"/>
          <p:cNvSpPr txBox="1"/>
          <p:nvPr/>
        </p:nvSpPr>
        <p:spPr>
          <a:xfrm>
            <a:off x="1512775" y="6047150"/>
            <a:ext cx="1356000" cy="6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lt1"/>
                </a:solidFill>
                <a:latin typeface="Calibri"/>
                <a:ea typeface="Calibri"/>
                <a:cs typeface="Calibri"/>
                <a:sym typeface="Calibri"/>
              </a:rPr>
              <a:t>RDA Location</a:t>
            </a:r>
            <a:endParaRPr b="1" sz="1800">
              <a:solidFill>
                <a:schemeClr val="lt1"/>
              </a:solidFill>
              <a:latin typeface="Calibri"/>
              <a:ea typeface="Calibri"/>
              <a:cs typeface="Calibri"/>
              <a:sym typeface="Calibri"/>
            </a:endParaRPr>
          </a:p>
        </p:txBody>
      </p:sp>
      <p:sp>
        <p:nvSpPr>
          <p:cNvPr id="370" name="Google Shape;370;p43"/>
          <p:cNvSpPr/>
          <p:nvPr/>
        </p:nvSpPr>
        <p:spPr>
          <a:xfrm rot="-2059785">
            <a:off x="2321295" y="4714771"/>
            <a:ext cx="2921511" cy="86971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1" name="Google Shape;371;p43"/>
          <p:cNvSpPr/>
          <p:nvPr/>
        </p:nvSpPr>
        <p:spPr>
          <a:xfrm rot="-2059785">
            <a:off x="7440245" y="4714771"/>
            <a:ext cx="2921511" cy="86971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2" name="Google Shape;372;p43"/>
          <p:cNvSpPr/>
          <p:nvPr/>
        </p:nvSpPr>
        <p:spPr>
          <a:xfrm rot="-2059785">
            <a:off x="2321295" y="1820421"/>
            <a:ext cx="2921511" cy="86971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3" name="Google Shape;373;p43"/>
          <p:cNvSpPr/>
          <p:nvPr/>
        </p:nvSpPr>
        <p:spPr>
          <a:xfrm rot="-2059785">
            <a:off x="7440245" y="1820421"/>
            <a:ext cx="2921511" cy="869713"/>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7"/>
          <p:cNvSpPr txBox="1"/>
          <p:nvPr>
            <p:ph idx="1" type="body"/>
          </p:nvPr>
        </p:nvSpPr>
        <p:spPr>
          <a:xfrm>
            <a:off x="476250" y="3632684"/>
            <a:ext cx="6672530" cy="2996716"/>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Job-centered</a:t>
            </a:r>
            <a:endParaRPr/>
          </a:p>
          <a:p>
            <a:pPr indent="-228600" lvl="0" marL="228600" rtl="0" algn="l">
              <a:lnSpc>
                <a:spcPct val="90000"/>
              </a:lnSpc>
              <a:spcBef>
                <a:spcPts val="1000"/>
              </a:spcBef>
              <a:spcAft>
                <a:spcPts val="0"/>
              </a:spcAft>
              <a:buClr>
                <a:schemeClr val="dk1"/>
              </a:buClr>
              <a:buSzPts val="2800"/>
              <a:buChar char="•"/>
            </a:pPr>
            <a:r>
              <a:rPr lang="en-US"/>
              <a:t>Time-sensitive tasks</a:t>
            </a:r>
            <a:endParaRPr/>
          </a:p>
          <a:p>
            <a:pPr indent="-228600" lvl="0" marL="228600" rtl="0" algn="l">
              <a:lnSpc>
                <a:spcPct val="90000"/>
              </a:lnSpc>
              <a:spcBef>
                <a:spcPts val="1000"/>
              </a:spcBef>
              <a:spcAft>
                <a:spcPts val="0"/>
              </a:spcAft>
              <a:buClr>
                <a:schemeClr val="dk1"/>
              </a:buClr>
              <a:buSzPts val="2800"/>
              <a:buChar char="•"/>
            </a:pPr>
            <a:r>
              <a:rPr lang="en-US"/>
              <a:t>Evidence-based</a:t>
            </a:r>
            <a:endParaRPr/>
          </a:p>
          <a:p>
            <a:pPr indent="-228600" lvl="0" marL="228600" rtl="0" algn="l">
              <a:lnSpc>
                <a:spcPct val="90000"/>
              </a:lnSpc>
              <a:spcBef>
                <a:spcPts val="1000"/>
              </a:spcBef>
              <a:spcAft>
                <a:spcPts val="0"/>
              </a:spcAft>
              <a:buClr>
                <a:schemeClr val="dk1"/>
              </a:buClr>
              <a:buSzPts val="2800"/>
              <a:buChar char="•"/>
            </a:pPr>
            <a:r>
              <a:rPr lang="en-US"/>
              <a:t>Focus on service to the public</a:t>
            </a:r>
            <a:endParaRPr/>
          </a:p>
        </p:txBody>
      </p:sp>
      <p:sp>
        <p:nvSpPr>
          <p:cNvPr id="113" name="Google Shape;113;p17"/>
          <p:cNvSpPr txBox="1"/>
          <p:nvPr>
            <p:ph type="title"/>
          </p:nvPr>
        </p:nvSpPr>
        <p:spPr>
          <a:xfrm>
            <a:off x="476316" y="234164"/>
            <a:ext cx="11487084"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We Train on Warning Decision Making &amp; Other Operational Tasks</a:t>
            </a:r>
            <a:endParaRPr/>
          </a:p>
        </p:txBody>
      </p:sp>
      <p:grpSp>
        <p:nvGrpSpPr>
          <p:cNvPr id="114" name="Google Shape;114;p17"/>
          <p:cNvGrpSpPr/>
          <p:nvPr/>
        </p:nvGrpSpPr>
        <p:grpSpPr>
          <a:xfrm>
            <a:off x="476251" y="1072364"/>
            <a:ext cx="3522530" cy="2560320"/>
            <a:chOff x="476251" y="1072364"/>
            <a:chExt cx="3522530" cy="2560320"/>
          </a:xfrm>
        </p:grpSpPr>
        <p:pic>
          <p:nvPicPr>
            <p:cNvPr descr="https://lh7-rt.googleusercontent.com/slidesz/AGV_vUcUJY_KBy057FAtEF1vKGoa7lfmLrT2u-yUwKRCbfxReHuPYclJfWkZjN9S-iSx9ddk872OGl5rhYYuQPR86OvgF77vge2FpdKD_CsxB5OD5rlCRgUjP906RW6YuQAOd-zZyocqUg=nw?key=ej-76NJeMBpR1IXsp3e9uCj5" id="115" name="Google Shape;115;p17"/>
            <p:cNvPicPr preferRelativeResize="0"/>
            <p:nvPr/>
          </p:nvPicPr>
          <p:blipFill rotWithShape="1">
            <a:blip r:embed="rId3">
              <a:alphaModFix/>
            </a:blip>
            <a:srcRect b="0" l="0" r="0" t="0"/>
            <a:stretch/>
          </p:blipFill>
          <p:spPr>
            <a:xfrm>
              <a:off x="476251" y="1072364"/>
              <a:ext cx="3522530" cy="2560320"/>
            </a:xfrm>
            <a:prstGeom prst="rect">
              <a:avLst/>
            </a:prstGeom>
            <a:noFill/>
            <a:ln cap="flat" cmpd="sng" w="12700">
              <a:solidFill>
                <a:schemeClr val="dk1"/>
              </a:solidFill>
              <a:prstDash val="solid"/>
              <a:round/>
              <a:headEnd len="sm" w="sm" type="none"/>
              <a:tailEnd len="sm" w="sm" type="none"/>
            </a:ln>
          </p:spPr>
        </p:pic>
        <p:sp>
          <p:nvSpPr>
            <p:cNvPr id="116" name="Google Shape;116;p17"/>
            <p:cNvSpPr txBox="1"/>
            <p:nvPr/>
          </p:nvSpPr>
          <p:spPr>
            <a:xfrm>
              <a:off x="476251" y="3263352"/>
              <a:ext cx="954428" cy="369332"/>
            </a:xfrm>
            <a:prstGeom prst="rect">
              <a:avLst/>
            </a:prstGeom>
            <a:solidFill>
              <a:schemeClr val="lt1"/>
            </a:solid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Tornado</a:t>
              </a:r>
              <a:endParaRPr sz="1800">
                <a:solidFill>
                  <a:schemeClr val="dk1"/>
                </a:solidFill>
                <a:latin typeface="Calibri"/>
                <a:ea typeface="Calibri"/>
                <a:cs typeface="Calibri"/>
                <a:sym typeface="Calibri"/>
              </a:endParaRPr>
            </a:p>
          </p:txBody>
        </p:sp>
      </p:grpSp>
      <p:grpSp>
        <p:nvGrpSpPr>
          <p:cNvPr id="117" name="Google Shape;117;p17"/>
          <p:cNvGrpSpPr/>
          <p:nvPr/>
        </p:nvGrpSpPr>
        <p:grpSpPr>
          <a:xfrm>
            <a:off x="4172259" y="1072364"/>
            <a:ext cx="3708958" cy="2560320"/>
            <a:chOff x="4133850" y="1072364"/>
            <a:chExt cx="3708958" cy="2560320"/>
          </a:xfrm>
        </p:grpSpPr>
        <p:pic>
          <p:nvPicPr>
            <p:cNvPr descr="https://lh7-rt.googleusercontent.com/slidesz/AGV_vUeP7agavi_pUIllnWEv158KuCe1NFd_jfCm7YvILIGjmhWc5t4qOuQZSrCP7kbgZmSjdr9f0a4H_odAx8oM3s9k-tB63Q5y76syiPWvANliwAzuv7vEFMbYrnaH9OSI6xVYN7nFbw=nw?key=ej-76NJeMBpR1IXsp3e9uCj5" id="118" name="Google Shape;118;p17"/>
            <p:cNvPicPr preferRelativeResize="0"/>
            <p:nvPr/>
          </p:nvPicPr>
          <p:blipFill rotWithShape="1">
            <a:blip r:embed="rId4">
              <a:alphaModFix/>
            </a:blip>
            <a:srcRect b="0" l="0" r="0" t="0"/>
            <a:stretch/>
          </p:blipFill>
          <p:spPr>
            <a:xfrm>
              <a:off x="4133850" y="1072364"/>
              <a:ext cx="3708958" cy="2560320"/>
            </a:xfrm>
            <a:prstGeom prst="rect">
              <a:avLst/>
            </a:prstGeom>
            <a:noFill/>
            <a:ln cap="flat" cmpd="sng" w="12700">
              <a:solidFill>
                <a:schemeClr val="dk1"/>
              </a:solidFill>
              <a:prstDash val="solid"/>
              <a:round/>
              <a:headEnd len="sm" w="sm" type="none"/>
              <a:tailEnd len="sm" w="sm" type="none"/>
            </a:ln>
          </p:spPr>
        </p:pic>
        <p:sp>
          <p:nvSpPr>
            <p:cNvPr id="119" name="Google Shape;119;p17"/>
            <p:cNvSpPr txBox="1"/>
            <p:nvPr/>
          </p:nvSpPr>
          <p:spPr>
            <a:xfrm>
              <a:off x="4133850" y="3263352"/>
              <a:ext cx="2206886" cy="369332"/>
            </a:xfrm>
            <a:prstGeom prst="rect">
              <a:avLst/>
            </a:prstGeom>
            <a:solidFill>
              <a:schemeClr val="lt1"/>
            </a:solid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Severe Thunderstorm</a:t>
              </a:r>
              <a:endParaRPr/>
            </a:p>
          </p:txBody>
        </p:sp>
      </p:grpSp>
      <p:grpSp>
        <p:nvGrpSpPr>
          <p:cNvPr id="120" name="Google Shape;120;p17"/>
          <p:cNvGrpSpPr/>
          <p:nvPr/>
        </p:nvGrpSpPr>
        <p:grpSpPr>
          <a:xfrm>
            <a:off x="8054694" y="1072364"/>
            <a:ext cx="3896894" cy="2560320"/>
            <a:chOff x="7988518" y="1072364"/>
            <a:chExt cx="3896894" cy="2560320"/>
          </a:xfrm>
        </p:grpSpPr>
        <p:pic>
          <p:nvPicPr>
            <p:cNvPr descr="https://lh7-rt.googleusercontent.com/slidesz/AGV_vUfZVNiIvHJ0hTaWU1VI0TL7-EHaz1revstcY3ykRfgiJoiwwGXHzblaRhQjntaL9RinJwHIp8TPkwzzsr6Yt3oeI9CkiroRYRBe0yS_yMj6XHQ0FhMgo118UF7-nT7Wwl0LY05c=nw?key=ej-76NJeMBpR1IXsp3e9uCj5" id="121" name="Google Shape;121;p17"/>
            <p:cNvPicPr preferRelativeResize="0"/>
            <p:nvPr/>
          </p:nvPicPr>
          <p:blipFill rotWithShape="1">
            <a:blip r:embed="rId5">
              <a:alphaModFix/>
            </a:blip>
            <a:srcRect b="0" l="0" r="0" t="0"/>
            <a:stretch/>
          </p:blipFill>
          <p:spPr>
            <a:xfrm>
              <a:off x="7988518" y="1072364"/>
              <a:ext cx="3896894" cy="2560320"/>
            </a:xfrm>
            <a:prstGeom prst="rect">
              <a:avLst/>
            </a:prstGeom>
            <a:noFill/>
            <a:ln cap="flat" cmpd="sng" w="12700">
              <a:solidFill>
                <a:schemeClr val="dk1"/>
              </a:solidFill>
              <a:prstDash val="solid"/>
              <a:round/>
              <a:headEnd len="sm" w="sm" type="none"/>
              <a:tailEnd len="sm" w="sm" type="none"/>
            </a:ln>
          </p:spPr>
        </p:pic>
        <p:sp>
          <p:nvSpPr>
            <p:cNvPr id="122" name="Google Shape;122;p17"/>
            <p:cNvSpPr txBox="1"/>
            <p:nvPr/>
          </p:nvSpPr>
          <p:spPr>
            <a:xfrm>
              <a:off x="7988518" y="3263352"/>
              <a:ext cx="1242648" cy="369332"/>
            </a:xfrm>
            <a:prstGeom prst="rect">
              <a:avLst/>
            </a:prstGeom>
            <a:solidFill>
              <a:schemeClr val="lt1"/>
            </a:solid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Flash Flood</a:t>
              </a:r>
              <a:endParaRPr sz="1800">
                <a:solidFill>
                  <a:schemeClr val="dk1"/>
                </a:solidFill>
                <a:latin typeface="Calibri"/>
                <a:ea typeface="Calibri"/>
                <a:cs typeface="Calibri"/>
                <a:sym typeface="Calibri"/>
              </a:endParaRPr>
            </a:p>
          </p:txBody>
        </p:sp>
      </p:grpSp>
      <p:grpSp>
        <p:nvGrpSpPr>
          <p:cNvPr id="123" name="Google Shape;123;p17"/>
          <p:cNvGrpSpPr/>
          <p:nvPr/>
        </p:nvGrpSpPr>
        <p:grpSpPr>
          <a:xfrm>
            <a:off x="7148780" y="4069080"/>
            <a:ext cx="4814620" cy="2560320"/>
            <a:chOff x="7148780" y="4069080"/>
            <a:chExt cx="4814620" cy="2560320"/>
          </a:xfrm>
        </p:grpSpPr>
        <p:pic>
          <p:nvPicPr>
            <p:cNvPr descr="https://img.washingtonpost.com/blogs/capital-weather-gang/files/2016/02/nws_map.jpg" id="124" name="Google Shape;124;p17"/>
            <p:cNvPicPr preferRelativeResize="0"/>
            <p:nvPr/>
          </p:nvPicPr>
          <p:blipFill rotWithShape="1">
            <a:blip r:embed="rId6">
              <a:alphaModFix/>
            </a:blip>
            <a:srcRect b="-1" l="0" r="0" t="1315"/>
            <a:stretch/>
          </p:blipFill>
          <p:spPr>
            <a:xfrm>
              <a:off x="7148780" y="4069080"/>
              <a:ext cx="4814620" cy="2560320"/>
            </a:xfrm>
            <a:prstGeom prst="rect">
              <a:avLst/>
            </a:prstGeom>
            <a:noFill/>
            <a:ln cap="flat" cmpd="sng" w="12700">
              <a:solidFill>
                <a:schemeClr val="dk1"/>
              </a:solidFill>
              <a:prstDash val="solid"/>
              <a:round/>
              <a:headEnd len="sm" w="sm" type="none"/>
              <a:tailEnd len="sm" w="sm" type="none"/>
            </a:ln>
          </p:spPr>
        </p:pic>
        <p:sp>
          <p:nvSpPr>
            <p:cNvPr id="125" name="Google Shape;125;p17"/>
            <p:cNvSpPr txBox="1"/>
            <p:nvPr/>
          </p:nvSpPr>
          <p:spPr>
            <a:xfrm>
              <a:off x="7148780" y="4069080"/>
              <a:ext cx="832472" cy="369332"/>
            </a:xfrm>
            <a:prstGeom prst="rect">
              <a:avLst/>
            </a:prstGeom>
            <a:solidFill>
              <a:schemeClr val="lt1"/>
            </a:solid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Winter</a:t>
              </a:r>
              <a:endParaRPr sz="1800">
                <a:solidFill>
                  <a:schemeClr val="dk1"/>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4"/>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Non-Uniform Beam Filling in Dual-Pol Data</a:t>
            </a:r>
            <a:endParaRPr/>
          </a:p>
        </p:txBody>
      </p:sp>
      <p:pic>
        <p:nvPicPr>
          <p:cNvPr id="379" name="Google Shape;379;p44"/>
          <p:cNvPicPr preferRelativeResize="0"/>
          <p:nvPr/>
        </p:nvPicPr>
        <p:blipFill rotWithShape="1">
          <a:blip r:embed="rId3">
            <a:alphaModFix/>
          </a:blip>
          <a:srcRect b="1967" l="874" r="962" t="2092"/>
          <a:stretch/>
        </p:blipFill>
        <p:spPr>
          <a:xfrm>
            <a:off x="6304128" y="1072375"/>
            <a:ext cx="5253672" cy="3897199"/>
          </a:xfrm>
          <a:prstGeom prst="rect">
            <a:avLst/>
          </a:prstGeom>
          <a:noFill/>
          <a:ln>
            <a:noFill/>
          </a:ln>
        </p:spPr>
      </p:pic>
      <p:pic>
        <p:nvPicPr>
          <p:cNvPr id="380" name="Google Shape;380;p44"/>
          <p:cNvPicPr preferRelativeResize="0"/>
          <p:nvPr/>
        </p:nvPicPr>
        <p:blipFill rotWithShape="1">
          <a:blip r:embed="rId4">
            <a:alphaModFix/>
          </a:blip>
          <a:srcRect b="1941" l="726" r="1119" t="1009"/>
          <a:stretch/>
        </p:blipFill>
        <p:spPr>
          <a:xfrm>
            <a:off x="816425" y="1072375"/>
            <a:ext cx="5196751" cy="3897200"/>
          </a:xfrm>
          <a:prstGeom prst="rect">
            <a:avLst/>
          </a:prstGeom>
          <a:noFill/>
          <a:ln>
            <a:noFill/>
          </a:ln>
        </p:spPr>
      </p:pic>
      <p:sp>
        <p:nvSpPr>
          <p:cNvPr id="381" name="Google Shape;381;p44"/>
          <p:cNvSpPr/>
          <p:nvPr/>
        </p:nvSpPr>
        <p:spPr>
          <a:xfrm rot="231246">
            <a:off x="8981243" y="1733063"/>
            <a:ext cx="428469" cy="2613160"/>
          </a:xfrm>
          <a:prstGeom prst="rect">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2" name="Google Shape;382;p44"/>
          <p:cNvSpPr txBox="1"/>
          <p:nvPr/>
        </p:nvSpPr>
        <p:spPr>
          <a:xfrm>
            <a:off x="1064375" y="5743400"/>
            <a:ext cx="10182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NBF results from PhiDP gradient in beam and lowers CC down radial</a:t>
            </a:r>
            <a:endParaRPr sz="2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5"/>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Differential Attenuation in Dual-Pol Data</a:t>
            </a:r>
            <a:endParaRPr/>
          </a:p>
        </p:txBody>
      </p:sp>
      <p:pic>
        <p:nvPicPr>
          <p:cNvPr id="388" name="Google Shape;388;p45"/>
          <p:cNvPicPr preferRelativeResize="0"/>
          <p:nvPr/>
        </p:nvPicPr>
        <p:blipFill rotWithShape="1">
          <a:blip r:embed="rId3">
            <a:alphaModFix/>
          </a:blip>
          <a:srcRect b="973" l="0" r="774" t="757"/>
          <a:stretch/>
        </p:blipFill>
        <p:spPr>
          <a:xfrm>
            <a:off x="6269400" y="1072375"/>
            <a:ext cx="5252900" cy="3925600"/>
          </a:xfrm>
          <a:prstGeom prst="rect">
            <a:avLst/>
          </a:prstGeom>
          <a:noFill/>
          <a:ln>
            <a:noFill/>
          </a:ln>
        </p:spPr>
      </p:pic>
      <p:pic>
        <p:nvPicPr>
          <p:cNvPr id="389" name="Google Shape;389;p45"/>
          <p:cNvPicPr preferRelativeResize="0"/>
          <p:nvPr/>
        </p:nvPicPr>
        <p:blipFill rotWithShape="1">
          <a:blip r:embed="rId4">
            <a:alphaModFix/>
          </a:blip>
          <a:srcRect b="1232" l="989" r="1116" t="1007"/>
          <a:stretch/>
        </p:blipFill>
        <p:spPr>
          <a:xfrm>
            <a:off x="830625" y="1072375"/>
            <a:ext cx="5182551" cy="3925601"/>
          </a:xfrm>
          <a:prstGeom prst="rect">
            <a:avLst/>
          </a:prstGeom>
          <a:noFill/>
          <a:ln>
            <a:noFill/>
          </a:ln>
        </p:spPr>
      </p:pic>
      <p:sp>
        <p:nvSpPr>
          <p:cNvPr id="390" name="Google Shape;390;p45"/>
          <p:cNvSpPr txBox="1"/>
          <p:nvPr/>
        </p:nvSpPr>
        <p:spPr>
          <a:xfrm>
            <a:off x="1064375" y="5374232"/>
            <a:ext cx="10182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Differential attenuation results from attenuation differences between horizontal and vertical channels affecting ZDR</a:t>
            </a:r>
            <a:endParaRPr sz="2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6"/>
          <p:cNvSpPr txBox="1"/>
          <p:nvPr>
            <p:ph idx="1" type="body"/>
          </p:nvPr>
        </p:nvSpPr>
        <p:spPr>
          <a:xfrm>
            <a:off x="476250" y="1073150"/>
            <a:ext cx="11487300" cy="2017800"/>
          </a:xfrm>
          <a:prstGeom prst="rect">
            <a:avLst/>
          </a:prstGeom>
        </p:spPr>
        <p:txBody>
          <a:bodyPr anchorCtr="0" anchor="t" bIns="45700" lIns="91425" spcFirstLastPara="1" rIns="91425" wrap="square" tIns="45700">
            <a:normAutofit/>
          </a:bodyPr>
          <a:lstStyle/>
          <a:p>
            <a:pPr indent="-355600" lvl="0" marL="457200" rtl="0" algn="l">
              <a:spcBef>
                <a:spcPts val="1000"/>
              </a:spcBef>
              <a:spcAft>
                <a:spcPts val="0"/>
              </a:spcAft>
              <a:buSzPts val="2000"/>
              <a:buChar char="●"/>
            </a:pPr>
            <a:r>
              <a:rPr lang="en-US" sz="3000"/>
              <a:t>We’ve covered non-uniform beam filling and differential attenuation</a:t>
            </a:r>
            <a:endParaRPr sz="3000"/>
          </a:p>
          <a:p>
            <a:pPr indent="-355600" lvl="0" marL="457200" rtl="0" algn="l">
              <a:spcBef>
                <a:spcPts val="0"/>
              </a:spcBef>
              <a:spcAft>
                <a:spcPts val="0"/>
              </a:spcAft>
              <a:buSzPts val="2000"/>
              <a:buChar char="●"/>
            </a:pPr>
            <a:r>
              <a:rPr lang="en-US" sz="3000"/>
              <a:t>Many data quality artifacts also seen in </a:t>
            </a:r>
            <a:r>
              <a:rPr b="1" lang="en-US" sz="3000" u="sng"/>
              <a:t>reflectivity</a:t>
            </a:r>
            <a:r>
              <a:rPr lang="en-US" sz="3000"/>
              <a:t> and</a:t>
            </a:r>
            <a:r>
              <a:rPr lang="en-US" sz="3000"/>
              <a:t> </a:t>
            </a:r>
            <a:r>
              <a:rPr b="1" lang="en-US" sz="3000" u="sng"/>
              <a:t>velocity</a:t>
            </a:r>
            <a:r>
              <a:rPr lang="en-US" sz="3000"/>
              <a:t> data</a:t>
            </a:r>
            <a:endParaRPr sz="3000"/>
          </a:p>
          <a:p>
            <a:pPr indent="-355600" lvl="0" marL="457200" rtl="0" algn="l">
              <a:spcBef>
                <a:spcPts val="0"/>
              </a:spcBef>
              <a:spcAft>
                <a:spcPts val="0"/>
              </a:spcAft>
              <a:buSzPts val="2000"/>
              <a:buChar char="●"/>
            </a:pPr>
            <a:r>
              <a:rPr lang="en-US" sz="3000"/>
              <a:t>Some examples are…</a:t>
            </a:r>
            <a:endParaRPr sz="2600"/>
          </a:p>
        </p:txBody>
      </p:sp>
      <p:sp>
        <p:nvSpPr>
          <p:cNvPr id="396" name="Google Shape;396;p46"/>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Data Quality</a:t>
            </a:r>
            <a:endParaRPr/>
          </a:p>
        </p:txBody>
      </p:sp>
      <p:sp>
        <p:nvSpPr>
          <p:cNvPr id="397" name="Google Shape;397;p46"/>
          <p:cNvSpPr txBox="1"/>
          <p:nvPr/>
        </p:nvSpPr>
        <p:spPr>
          <a:xfrm>
            <a:off x="4246200" y="3166591"/>
            <a:ext cx="3699600" cy="107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500">
                <a:solidFill>
                  <a:schemeClr val="dk1"/>
                </a:solidFill>
                <a:latin typeface="Calibri"/>
                <a:ea typeface="Calibri"/>
                <a:cs typeface="Calibri"/>
                <a:sym typeface="Calibri"/>
              </a:rPr>
              <a:t>Wet Radome Effect</a:t>
            </a:r>
            <a:endParaRPr sz="3500">
              <a:solidFill>
                <a:schemeClr val="dk1"/>
              </a:solidFill>
              <a:latin typeface="Calibri"/>
              <a:ea typeface="Calibri"/>
              <a:cs typeface="Calibri"/>
              <a:sym typeface="Calibri"/>
            </a:endParaRPr>
          </a:p>
        </p:txBody>
      </p:sp>
      <p:sp>
        <p:nvSpPr>
          <p:cNvPr id="398" name="Google Shape;398;p46"/>
          <p:cNvSpPr txBox="1"/>
          <p:nvPr/>
        </p:nvSpPr>
        <p:spPr>
          <a:xfrm>
            <a:off x="4190250" y="4456141"/>
            <a:ext cx="3811500" cy="107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500">
                <a:solidFill>
                  <a:schemeClr val="dk1"/>
                </a:solidFill>
                <a:latin typeface="Calibri"/>
                <a:ea typeface="Calibri"/>
                <a:cs typeface="Calibri"/>
                <a:sym typeface="Calibri"/>
              </a:rPr>
              <a:t>Biological Returns</a:t>
            </a:r>
            <a:endParaRPr sz="35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7"/>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Wet Radome Effect</a:t>
            </a:r>
            <a:endParaRPr/>
          </a:p>
        </p:txBody>
      </p:sp>
      <p:pic>
        <p:nvPicPr>
          <p:cNvPr id="404" name="Google Shape;404;p47" title="SOM_Wet_Radome_1959Z.png"/>
          <p:cNvPicPr preferRelativeResize="0"/>
          <p:nvPr/>
        </p:nvPicPr>
        <p:blipFill>
          <a:blip r:embed="rId3">
            <a:alphaModFix/>
          </a:blip>
          <a:stretch>
            <a:fillRect/>
          </a:stretch>
        </p:blipFill>
        <p:spPr>
          <a:xfrm>
            <a:off x="253850" y="718725"/>
            <a:ext cx="4635402" cy="2667901"/>
          </a:xfrm>
          <a:prstGeom prst="rect">
            <a:avLst/>
          </a:prstGeom>
          <a:noFill/>
          <a:ln>
            <a:noFill/>
          </a:ln>
        </p:spPr>
      </p:pic>
      <p:pic>
        <p:nvPicPr>
          <p:cNvPr id="405" name="Google Shape;405;p47" title="SOM_Wet_Radome_2006Z.png"/>
          <p:cNvPicPr preferRelativeResize="0"/>
          <p:nvPr/>
        </p:nvPicPr>
        <p:blipFill>
          <a:blip r:embed="rId4">
            <a:alphaModFix/>
          </a:blip>
          <a:stretch>
            <a:fillRect/>
          </a:stretch>
        </p:blipFill>
        <p:spPr>
          <a:xfrm>
            <a:off x="3778300" y="2370300"/>
            <a:ext cx="4635405" cy="2667901"/>
          </a:xfrm>
          <a:prstGeom prst="rect">
            <a:avLst/>
          </a:prstGeom>
          <a:noFill/>
          <a:ln>
            <a:noFill/>
          </a:ln>
        </p:spPr>
      </p:pic>
      <p:pic>
        <p:nvPicPr>
          <p:cNvPr id="406" name="Google Shape;406;p47" title="SOM_Wet_Radome_2008Z.png"/>
          <p:cNvPicPr preferRelativeResize="0"/>
          <p:nvPr/>
        </p:nvPicPr>
        <p:blipFill>
          <a:blip r:embed="rId5">
            <a:alphaModFix/>
          </a:blip>
          <a:stretch>
            <a:fillRect/>
          </a:stretch>
        </p:blipFill>
        <p:spPr>
          <a:xfrm>
            <a:off x="7480425" y="4113900"/>
            <a:ext cx="4635380" cy="2667901"/>
          </a:xfrm>
          <a:prstGeom prst="rect">
            <a:avLst/>
          </a:prstGeom>
          <a:noFill/>
          <a:ln>
            <a:noFill/>
          </a:ln>
        </p:spPr>
      </p:pic>
      <p:sp>
        <p:nvSpPr>
          <p:cNvPr id="407" name="Google Shape;407;p47"/>
          <p:cNvSpPr txBox="1"/>
          <p:nvPr/>
        </p:nvSpPr>
        <p:spPr>
          <a:xfrm>
            <a:off x="1663775" y="3386625"/>
            <a:ext cx="1143000" cy="513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1959Z</a:t>
            </a:r>
            <a:endParaRPr sz="2800">
              <a:solidFill>
                <a:schemeClr val="dk1"/>
              </a:solidFill>
              <a:latin typeface="Calibri"/>
              <a:ea typeface="Calibri"/>
              <a:cs typeface="Calibri"/>
              <a:sym typeface="Calibri"/>
            </a:endParaRPr>
          </a:p>
        </p:txBody>
      </p:sp>
      <p:sp>
        <p:nvSpPr>
          <p:cNvPr id="408" name="Google Shape;408;p47"/>
          <p:cNvSpPr txBox="1"/>
          <p:nvPr/>
        </p:nvSpPr>
        <p:spPr>
          <a:xfrm>
            <a:off x="5524500" y="5038200"/>
            <a:ext cx="1143000" cy="513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2006</a:t>
            </a:r>
            <a:r>
              <a:rPr lang="en-US" sz="2800">
                <a:solidFill>
                  <a:schemeClr val="dk1"/>
                </a:solidFill>
                <a:latin typeface="Calibri"/>
                <a:ea typeface="Calibri"/>
                <a:cs typeface="Calibri"/>
                <a:sym typeface="Calibri"/>
              </a:rPr>
              <a:t>Z</a:t>
            </a:r>
            <a:endParaRPr sz="2800">
              <a:solidFill>
                <a:schemeClr val="dk1"/>
              </a:solidFill>
              <a:latin typeface="Calibri"/>
              <a:ea typeface="Calibri"/>
              <a:cs typeface="Calibri"/>
              <a:sym typeface="Calibri"/>
            </a:endParaRPr>
          </a:p>
        </p:txBody>
      </p:sp>
      <p:sp>
        <p:nvSpPr>
          <p:cNvPr id="409" name="Google Shape;409;p47"/>
          <p:cNvSpPr txBox="1"/>
          <p:nvPr/>
        </p:nvSpPr>
        <p:spPr>
          <a:xfrm>
            <a:off x="7480425" y="6344100"/>
            <a:ext cx="1143000" cy="513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US" sz="2800">
                <a:solidFill>
                  <a:srgbClr val="FFFFFF"/>
                </a:solidFill>
                <a:latin typeface="Calibri"/>
                <a:ea typeface="Calibri"/>
                <a:cs typeface="Calibri"/>
                <a:sym typeface="Calibri"/>
              </a:rPr>
              <a:t>2008Z</a:t>
            </a:r>
            <a:endParaRPr sz="2800">
              <a:solidFill>
                <a:srgbClr val="FFFFFF"/>
              </a:solidFill>
              <a:latin typeface="Calibri"/>
              <a:ea typeface="Calibri"/>
              <a:cs typeface="Calibri"/>
              <a:sym typeface="Calibri"/>
            </a:endParaRPr>
          </a:p>
        </p:txBody>
      </p:sp>
      <p:sp>
        <p:nvSpPr>
          <p:cNvPr id="410" name="Google Shape;410;p47"/>
          <p:cNvSpPr/>
          <p:nvPr/>
        </p:nvSpPr>
        <p:spPr>
          <a:xfrm rot="-744503">
            <a:off x="2906377" y="1256110"/>
            <a:ext cx="696674" cy="125782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11" name="Google Shape;411;p47"/>
          <p:cNvSpPr/>
          <p:nvPr/>
        </p:nvSpPr>
        <p:spPr>
          <a:xfrm rot="-744503">
            <a:off x="10282002" y="4742435"/>
            <a:ext cx="696674" cy="125782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12" name="Google Shape;412;p47"/>
          <p:cNvSpPr/>
          <p:nvPr/>
        </p:nvSpPr>
        <p:spPr>
          <a:xfrm rot="-744503">
            <a:off x="6572527" y="3014660"/>
            <a:ext cx="696674" cy="125782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13" name="Google Shape;413;p47"/>
          <p:cNvSpPr txBox="1"/>
          <p:nvPr/>
        </p:nvSpPr>
        <p:spPr>
          <a:xfrm>
            <a:off x="5884100" y="757500"/>
            <a:ext cx="5417400" cy="11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200">
                <a:solidFill>
                  <a:schemeClr val="dk1"/>
                </a:solidFill>
                <a:latin typeface="Calibri"/>
                <a:ea typeface="Calibri"/>
                <a:cs typeface="Calibri"/>
                <a:sym typeface="Calibri"/>
              </a:rPr>
              <a:t>Notice what happens when the line passes over the radar</a:t>
            </a:r>
            <a:endParaRPr b="1" sz="32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8"/>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Biological Returns</a:t>
            </a:r>
            <a:endParaRPr/>
          </a:p>
        </p:txBody>
      </p:sp>
      <p:pic>
        <p:nvPicPr>
          <p:cNvPr id="419" name="Google Shape;419;p48" title="SOM_Biological_1959Z.png"/>
          <p:cNvPicPr preferRelativeResize="0"/>
          <p:nvPr/>
        </p:nvPicPr>
        <p:blipFill>
          <a:blip r:embed="rId3">
            <a:alphaModFix/>
          </a:blip>
          <a:stretch>
            <a:fillRect/>
          </a:stretch>
        </p:blipFill>
        <p:spPr>
          <a:xfrm>
            <a:off x="382375" y="773175"/>
            <a:ext cx="4664350" cy="2528025"/>
          </a:xfrm>
          <a:prstGeom prst="rect">
            <a:avLst/>
          </a:prstGeom>
          <a:noFill/>
          <a:ln>
            <a:noFill/>
          </a:ln>
        </p:spPr>
      </p:pic>
      <p:pic>
        <p:nvPicPr>
          <p:cNvPr id="420" name="Google Shape;420;p48" title="SOM_Biological_2003Z.png"/>
          <p:cNvPicPr preferRelativeResize="0"/>
          <p:nvPr/>
        </p:nvPicPr>
        <p:blipFill>
          <a:blip r:embed="rId4">
            <a:alphaModFix/>
          </a:blip>
          <a:stretch>
            <a:fillRect/>
          </a:stretch>
        </p:blipFill>
        <p:spPr>
          <a:xfrm>
            <a:off x="4057450" y="2666900"/>
            <a:ext cx="4663439" cy="2508931"/>
          </a:xfrm>
          <a:prstGeom prst="rect">
            <a:avLst/>
          </a:prstGeom>
          <a:noFill/>
          <a:ln>
            <a:noFill/>
          </a:ln>
        </p:spPr>
      </p:pic>
      <p:pic>
        <p:nvPicPr>
          <p:cNvPr id="421" name="Google Shape;421;p48" title="SOM_Biological_2006Z.png"/>
          <p:cNvPicPr preferRelativeResize="0"/>
          <p:nvPr/>
        </p:nvPicPr>
        <p:blipFill>
          <a:blip r:embed="rId5">
            <a:alphaModFix/>
          </a:blip>
          <a:stretch>
            <a:fillRect/>
          </a:stretch>
        </p:blipFill>
        <p:spPr>
          <a:xfrm>
            <a:off x="7414975" y="4228300"/>
            <a:ext cx="4663439" cy="2508931"/>
          </a:xfrm>
          <a:prstGeom prst="rect">
            <a:avLst/>
          </a:prstGeom>
          <a:noFill/>
          <a:ln>
            <a:noFill/>
          </a:ln>
        </p:spPr>
      </p:pic>
      <p:sp>
        <p:nvSpPr>
          <p:cNvPr id="422" name="Google Shape;422;p48"/>
          <p:cNvSpPr/>
          <p:nvPr/>
        </p:nvSpPr>
        <p:spPr>
          <a:xfrm rot="-743989">
            <a:off x="4341429" y="2945057"/>
            <a:ext cx="794944" cy="683723"/>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3" name="Google Shape;423;p48"/>
          <p:cNvSpPr/>
          <p:nvPr/>
        </p:nvSpPr>
        <p:spPr>
          <a:xfrm rot="-743989">
            <a:off x="7728304" y="4422357"/>
            <a:ext cx="794944" cy="683723"/>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4" name="Google Shape;424;p48"/>
          <p:cNvSpPr/>
          <p:nvPr/>
        </p:nvSpPr>
        <p:spPr>
          <a:xfrm rot="-743989">
            <a:off x="717504" y="950907"/>
            <a:ext cx="794944" cy="683723"/>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5" name="Google Shape;425;p48"/>
          <p:cNvSpPr txBox="1"/>
          <p:nvPr/>
        </p:nvSpPr>
        <p:spPr>
          <a:xfrm>
            <a:off x="382375" y="3301200"/>
            <a:ext cx="1143000" cy="513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1959Z</a:t>
            </a:r>
            <a:endParaRPr sz="2800">
              <a:solidFill>
                <a:schemeClr val="dk1"/>
              </a:solidFill>
              <a:latin typeface="Calibri"/>
              <a:ea typeface="Calibri"/>
              <a:cs typeface="Calibri"/>
              <a:sym typeface="Calibri"/>
            </a:endParaRPr>
          </a:p>
        </p:txBody>
      </p:sp>
      <p:sp>
        <p:nvSpPr>
          <p:cNvPr id="426" name="Google Shape;426;p48"/>
          <p:cNvSpPr txBox="1"/>
          <p:nvPr/>
        </p:nvSpPr>
        <p:spPr>
          <a:xfrm>
            <a:off x="4057450" y="5183475"/>
            <a:ext cx="1143000" cy="513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2003</a:t>
            </a:r>
            <a:r>
              <a:rPr lang="en-US" sz="2800">
                <a:solidFill>
                  <a:schemeClr val="dk1"/>
                </a:solidFill>
                <a:latin typeface="Calibri"/>
                <a:ea typeface="Calibri"/>
                <a:cs typeface="Calibri"/>
                <a:sym typeface="Calibri"/>
              </a:rPr>
              <a:t>Z</a:t>
            </a:r>
            <a:endParaRPr sz="2800">
              <a:solidFill>
                <a:schemeClr val="dk1"/>
              </a:solidFill>
              <a:latin typeface="Calibri"/>
              <a:ea typeface="Calibri"/>
              <a:cs typeface="Calibri"/>
              <a:sym typeface="Calibri"/>
            </a:endParaRPr>
          </a:p>
        </p:txBody>
      </p:sp>
      <p:sp>
        <p:nvSpPr>
          <p:cNvPr id="427" name="Google Shape;427;p48"/>
          <p:cNvSpPr txBox="1"/>
          <p:nvPr/>
        </p:nvSpPr>
        <p:spPr>
          <a:xfrm>
            <a:off x="10935425" y="3714400"/>
            <a:ext cx="1143000" cy="513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US" sz="2800">
                <a:latin typeface="Calibri"/>
                <a:ea typeface="Calibri"/>
                <a:cs typeface="Calibri"/>
                <a:sym typeface="Calibri"/>
              </a:rPr>
              <a:t>2006</a:t>
            </a:r>
            <a:r>
              <a:rPr lang="en-US" sz="2800">
                <a:latin typeface="Calibri"/>
                <a:ea typeface="Calibri"/>
                <a:cs typeface="Calibri"/>
                <a:sym typeface="Calibri"/>
              </a:rPr>
              <a:t>Z</a:t>
            </a:r>
            <a:endParaRPr sz="2800">
              <a:latin typeface="Calibri"/>
              <a:ea typeface="Calibri"/>
              <a:cs typeface="Calibri"/>
              <a:sym typeface="Calibri"/>
            </a:endParaRPr>
          </a:p>
        </p:txBody>
      </p:sp>
      <p:sp>
        <p:nvSpPr>
          <p:cNvPr id="428" name="Google Shape;428;p48"/>
          <p:cNvSpPr txBox="1"/>
          <p:nvPr/>
        </p:nvSpPr>
        <p:spPr>
          <a:xfrm>
            <a:off x="5410650" y="1014500"/>
            <a:ext cx="6552600" cy="9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400">
                <a:solidFill>
                  <a:schemeClr val="dk1"/>
                </a:solidFill>
                <a:latin typeface="Calibri"/>
                <a:ea typeface="Calibri"/>
                <a:cs typeface="Calibri"/>
                <a:sym typeface="Calibri"/>
              </a:rPr>
              <a:t>What could this artifact be from?</a:t>
            </a:r>
            <a:endParaRPr b="1" sz="34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9"/>
          <p:cNvSpPr txBox="1"/>
          <p:nvPr>
            <p:ph idx="1" type="body"/>
          </p:nvPr>
        </p:nvSpPr>
        <p:spPr>
          <a:xfrm>
            <a:off x="476250" y="1073150"/>
            <a:ext cx="11487150" cy="555625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Research has found a clear link between Vrot and tornado damage ratings (Thompson et al. 2017)</a:t>
            </a:r>
            <a:endParaRPr/>
          </a:p>
          <a:p>
            <a:pPr indent="0" lvl="0" marL="457200" rtl="0" algn="l">
              <a:lnSpc>
                <a:spcPct val="90000"/>
              </a:lnSpc>
              <a:spcBef>
                <a:spcPts val="0"/>
              </a:spcBef>
              <a:spcAft>
                <a:spcPts val="0"/>
              </a:spcAft>
              <a:buNone/>
            </a:pPr>
            <a:r>
              <a:t/>
            </a:r>
            <a:endParaRPr/>
          </a:p>
          <a:p>
            <a:pPr indent="0" lvl="0" marL="45720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Guidelines for calculating Vrot:</a:t>
            </a:r>
            <a:endParaRPr/>
          </a:p>
          <a:p>
            <a:pPr indent="-342900" lvl="1" marL="914400" rtl="0" algn="l">
              <a:lnSpc>
                <a:spcPct val="90000"/>
              </a:lnSpc>
              <a:spcBef>
                <a:spcPts val="0"/>
              </a:spcBef>
              <a:spcAft>
                <a:spcPts val="0"/>
              </a:spcAft>
              <a:buSzPts val="1800"/>
              <a:buChar char="○"/>
            </a:pPr>
            <a:r>
              <a:rPr lang="en-US"/>
              <a:t>Max inbound &amp; outbound velocity gates should be co-located with the hook</a:t>
            </a:r>
            <a:endParaRPr/>
          </a:p>
          <a:p>
            <a:pPr indent="-342900" lvl="1" marL="914400" rtl="0" algn="l">
              <a:lnSpc>
                <a:spcPct val="90000"/>
              </a:lnSpc>
              <a:spcBef>
                <a:spcPts val="0"/>
              </a:spcBef>
              <a:spcAft>
                <a:spcPts val="0"/>
              </a:spcAft>
              <a:buSzPts val="1800"/>
              <a:buChar char="○"/>
            </a:pPr>
            <a:r>
              <a:rPr lang="en-US"/>
              <a:t>Max inbound &amp; outbound velocity gates should be ~ 1 - 2 nm apart </a:t>
            </a:r>
            <a:endParaRPr/>
          </a:p>
        </p:txBody>
      </p:sp>
      <p:sp>
        <p:nvSpPr>
          <p:cNvPr id="434" name="Google Shape;434;p49"/>
          <p:cNvSpPr txBox="1"/>
          <p:nvPr>
            <p:ph type="title"/>
          </p:nvPr>
        </p:nvSpPr>
        <p:spPr>
          <a:xfrm>
            <a:off x="476316" y="234164"/>
            <a:ext cx="11487084"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Data Application: Using SRM to assess Rotational Velocity (Vrot) </a:t>
            </a:r>
            <a:endParaRPr/>
          </a:p>
        </p:txBody>
      </p:sp>
      <p:pic>
        <p:nvPicPr>
          <p:cNvPr id="435" name="Google Shape;435;p49" title="SRM_Example_cropped.png"/>
          <p:cNvPicPr preferRelativeResize="0"/>
          <p:nvPr/>
        </p:nvPicPr>
        <p:blipFill>
          <a:blip r:embed="rId3">
            <a:alphaModFix/>
          </a:blip>
          <a:stretch>
            <a:fillRect/>
          </a:stretch>
        </p:blipFill>
        <p:spPr>
          <a:xfrm>
            <a:off x="1933563" y="4467213"/>
            <a:ext cx="8572500" cy="2390775"/>
          </a:xfrm>
          <a:prstGeom prst="rect">
            <a:avLst/>
          </a:prstGeom>
          <a:noFill/>
          <a:ln>
            <a:noFill/>
          </a:ln>
        </p:spPr>
      </p:pic>
      <p:pic>
        <p:nvPicPr>
          <p:cNvPr id="436" name="Google Shape;436;p49"/>
          <p:cNvPicPr preferRelativeResize="0"/>
          <p:nvPr/>
        </p:nvPicPr>
        <p:blipFill>
          <a:blip r:embed="rId4">
            <a:alphaModFix/>
          </a:blip>
          <a:stretch>
            <a:fillRect/>
          </a:stretch>
        </p:blipFill>
        <p:spPr>
          <a:xfrm>
            <a:off x="4836496" y="1853946"/>
            <a:ext cx="2519000" cy="1021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0"/>
          <p:cNvSpPr txBox="1"/>
          <p:nvPr>
            <p:ph idx="1" type="body"/>
          </p:nvPr>
        </p:nvSpPr>
        <p:spPr>
          <a:xfrm>
            <a:off x="7675975" y="2214300"/>
            <a:ext cx="4379700" cy="9945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sz="2600"/>
              <a:t>Respond at: </a:t>
            </a:r>
            <a:r>
              <a:rPr lang="en-US" sz="2600" u="sng">
                <a:solidFill>
                  <a:schemeClr val="hlink"/>
                </a:solidFill>
                <a:hlinkClick r:id="rId3"/>
              </a:rPr>
              <a:t>https://pollev.com/wdtdrac321</a:t>
            </a:r>
            <a:endParaRPr sz="2600"/>
          </a:p>
        </p:txBody>
      </p:sp>
      <p:pic>
        <p:nvPicPr>
          <p:cNvPr id="442" name="Google Shape;442;p50" title="Z_0301.png"/>
          <p:cNvPicPr preferRelativeResize="0"/>
          <p:nvPr/>
        </p:nvPicPr>
        <p:blipFill>
          <a:blip r:embed="rId4">
            <a:alphaModFix/>
          </a:blip>
          <a:stretch>
            <a:fillRect/>
          </a:stretch>
        </p:blipFill>
        <p:spPr>
          <a:xfrm>
            <a:off x="545325" y="3795703"/>
            <a:ext cx="6910400" cy="3058947"/>
          </a:xfrm>
          <a:prstGeom prst="rect">
            <a:avLst/>
          </a:prstGeom>
          <a:noFill/>
          <a:ln>
            <a:noFill/>
          </a:ln>
        </p:spPr>
      </p:pic>
      <p:pic>
        <p:nvPicPr>
          <p:cNvPr id="443" name="Google Shape;443;p50" title="SRM_0301.png"/>
          <p:cNvPicPr preferRelativeResize="0"/>
          <p:nvPr/>
        </p:nvPicPr>
        <p:blipFill>
          <a:blip r:embed="rId5">
            <a:alphaModFix/>
          </a:blip>
          <a:stretch>
            <a:fillRect/>
          </a:stretch>
        </p:blipFill>
        <p:spPr>
          <a:xfrm>
            <a:off x="545325" y="743275"/>
            <a:ext cx="6910400" cy="3052427"/>
          </a:xfrm>
          <a:prstGeom prst="rect">
            <a:avLst/>
          </a:prstGeom>
          <a:noFill/>
          <a:ln>
            <a:noFill/>
          </a:ln>
        </p:spPr>
      </p:pic>
      <p:sp>
        <p:nvSpPr>
          <p:cNvPr id="444" name="Google Shape;444;p50"/>
          <p:cNvSpPr txBox="1"/>
          <p:nvPr>
            <p:ph type="title"/>
          </p:nvPr>
        </p:nvSpPr>
        <p:spPr>
          <a:xfrm>
            <a:off x="476316" y="234164"/>
            <a:ext cx="11487000"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Poll Everywhere Exercise: Calculating Rotational Velocity</a:t>
            </a:r>
            <a:endParaRPr/>
          </a:p>
        </p:txBody>
      </p:sp>
      <p:pic>
        <p:nvPicPr>
          <p:cNvPr id="445" name="Google Shape;445;p50" title="QRCode.png"/>
          <p:cNvPicPr preferRelativeResize="0"/>
          <p:nvPr/>
        </p:nvPicPr>
        <p:blipFill>
          <a:blip r:embed="rId6">
            <a:alphaModFix/>
          </a:blip>
          <a:stretch>
            <a:fillRect/>
          </a:stretch>
        </p:blipFill>
        <p:spPr>
          <a:xfrm>
            <a:off x="9099050" y="3505875"/>
            <a:ext cx="1533525" cy="1504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9" name="Shape 449"/>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52" title="SRM_0301.png"/>
          <p:cNvPicPr preferRelativeResize="0"/>
          <p:nvPr/>
        </p:nvPicPr>
        <p:blipFill>
          <a:blip r:embed="rId3">
            <a:alphaModFix/>
          </a:blip>
          <a:stretch>
            <a:fillRect/>
          </a:stretch>
        </p:blipFill>
        <p:spPr>
          <a:xfrm>
            <a:off x="587275" y="799750"/>
            <a:ext cx="9190597" cy="4059625"/>
          </a:xfrm>
          <a:prstGeom prst="rect">
            <a:avLst/>
          </a:prstGeom>
          <a:noFill/>
          <a:ln>
            <a:noFill/>
          </a:ln>
        </p:spPr>
      </p:pic>
      <p:sp>
        <p:nvSpPr>
          <p:cNvPr id="455" name="Google Shape;455;p52"/>
          <p:cNvSpPr txBox="1"/>
          <p:nvPr>
            <p:ph type="title"/>
          </p:nvPr>
        </p:nvSpPr>
        <p:spPr>
          <a:xfrm>
            <a:off x="476316" y="234164"/>
            <a:ext cx="11487000"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Poll Everywhere Exercise: Calculating Rotational Velocity</a:t>
            </a:r>
            <a:endParaRPr/>
          </a:p>
        </p:txBody>
      </p:sp>
      <p:pic>
        <p:nvPicPr>
          <p:cNvPr id="456" name="Google Shape;456;p52"/>
          <p:cNvPicPr preferRelativeResize="0"/>
          <p:nvPr/>
        </p:nvPicPr>
        <p:blipFill>
          <a:blip r:embed="rId4">
            <a:alphaModFix/>
          </a:blip>
          <a:stretch>
            <a:fillRect/>
          </a:stretch>
        </p:blipFill>
        <p:spPr>
          <a:xfrm>
            <a:off x="587275" y="4859375"/>
            <a:ext cx="11437026" cy="1998625"/>
          </a:xfrm>
          <a:prstGeom prst="rect">
            <a:avLst/>
          </a:prstGeom>
          <a:noFill/>
          <a:ln>
            <a:noFill/>
          </a:ln>
        </p:spPr>
      </p:pic>
      <p:sp>
        <p:nvSpPr>
          <p:cNvPr id="457" name="Google Shape;457;p52"/>
          <p:cNvSpPr txBox="1"/>
          <p:nvPr/>
        </p:nvSpPr>
        <p:spPr>
          <a:xfrm>
            <a:off x="10023525" y="2122463"/>
            <a:ext cx="1939800" cy="14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Answer:</a:t>
            </a:r>
            <a:endParaRPr sz="2800">
              <a:solidFill>
                <a:schemeClr val="dk1"/>
              </a:solidFill>
              <a:latin typeface="Calibri"/>
              <a:ea typeface="Calibri"/>
              <a:cs typeface="Calibri"/>
              <a:sym typeface="Calibri"/>
            </a:endParaRPr>
          </a:p>
          <a:p>
            <a:pPr indent="0" lvl="0" marL="0" rtl="0" algn="ctr">
              <a:spcBef>
                <a:spcPts val="0"/>
              </a:spcBef>
              <a:spcAft>
                <a:spcPts val="0"/>
              </a:spcAft>
              <a:buNone/>
            </a:pPr>
            <a:r>
              <a:rPr lang="en-US" sz="2800">
                <a:solidFill>
                  <a:schemeClr val="dk1"/>
                </a:solidFill>
                <a:latin typeface="Calibri"/>
                <a:ea typeface="Calibri"/>
                <a:cs typeface="Calibri"/>
                <a:sym typeface="Calibri"/>
              </a:rPr>
              <a:t>~ 84 kts!</a:t>
            </a:r>
            <a:endParaRPr sz="2800">
              <a:solidFill>
                <a:schemeClr val="dk1"/>
              </a:solidFill>
              <a:latin typeface="Calibri"/>
              <a:ea typeface="Calibri"/>
              <a:cs typeface="Calibri"/>
              <a:sym typeface="Calibri"/>
            </a:endParaRPr>
          </a:p>
          <a:p>
            <a:pPr indent="0" lvl="0" marL="0" rtl="0" algn="ctr">
              <a:spcBef>
                <a:spcPts val="0"/>
              </a:spcBef>
              <a:spcAft>
                <a:spcPts val="0"/>
              </a:spcAft>
              <a:buNone/>
            </a:pPr>
            <a:r>
              <a:t/>
            </a:r>
            <a:endParaRPr sz="2800">
              <a:solidFill>
                <a:schemeClr val="dk1"/>
              </a:solidFill>
              <a:latin typeface="Calibri"/>
              <a:ea typeface="Calibri"/>
              <a:cs typeface="Calibri"/>
              <a:sym typeface="Calibri"/>
            </a:endParaRPr>
          </a:p>
        </p:txBody>
      </p:sp>
      <p:sp>
        <p:nvSpPr>
          <p:cNvPr id="458" name="Google Shape;458;p52"/>
          <p:cNvSpPr/>
          <p:nvPr/>
        </p:nvSpPr>
        <p:spPr>
          <a:xfrm>
            <a:off x="5274550" y="3166850"/>
            <a:ext cx="503400" cy="27270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3"/>
          <p:cNvSpPr txBox="1"/>
          <p:nvPr>
            <p:ph idx="1" type="body"/>
          </p:nvPr>
        </p:nvSpPr>
        <p:spPr>
          <a:xfrm>
            <a:off x="476250" y="1073150"/>
            <a:ext cx="11487300" cy="922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lang="en-US"/>
              <a:t>Lofted debris from tornado -&gt; randomly oriented -&gt; very low CC values! </a:t>
            </a:r>
            <a:endParaRPr/>
          </a:p>
        </p:txBody>
      </p:sp>
      <p:sp>
        <p:nvSpPr>
          <p:cNvPr id="464" name="Google Shape;464;p53"/>
          <p:cNvSpPr txBox="1"/>
          <p:nvPr>
            <p:ph type="title"/>
          </p:nvPr>
        </p:nvSpPr>
        <p:spPr>
          <a:xfrm>
            <a:off x="476316" y="234164"/>
            <a:ext cx="11487000"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Data Application: Using DP variables to identify tornadic debris </a:t>
            </a:r>
            <a:endParaRPr/>
          </a:p>
        </p:txBody>
      </p:sp>
      <p:pic>
        <p:nvPicPr>
          <p:cNvPr id="465" name="Google Shape;465;p53"/>
          <p:cNvPicPr preferRelativeResize="0"/>
          <p:nvPr/>
        </p:nvPicPr>
        <p:blipFill rotWithShape="1">
          <a:blip r:embed="rId3">
            <a:alphaModFix/>
          </a:blip>
          <a:srcRect b="0" l="41671" r="0" t="0"/>
          <a:stretch/>
        </p:blipFill>
        <p:spPr>
          <a:xfrm>
            <a:off x="1239352" y="4229900"/>
            <a:ext cx="8536475" cy="2524900"/>
          </a:xfrm>
          <a:prstGeom prst="rect">
            <a:avLst/>
          </a:prstGeom>
          <a:noFill/>
          <a:ln>
            <a:noFill/>
          </a:ln>
        </p:spPr>
      </p:pic>
      <p:pic>
        <p:nvPicPr>
          <p:cNvPr id="466" name="Google Shape;466;p53"/>
          <p:cNvPicPr preferRelativeResize="0"/>
          <p:nvPr/>
        </p:nvPicPr>
        <p:blipFill rotWithShape="1">
          <a:blip r:embed="rId3">
            <a:alphaModFix/>
          </a:blip>
          <a:srcRect b="0" l="0" r="58101" t="0"/>
          <a:stretch/>
        </p:blipFill>
        <p:spPr>
          <a:xfrm>
            <a:off x="1239350" y="1705000"/>
            <a:ext cx="6131858" cy="2524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8"/>
          <p:cNvSpPr txBox="1"/>
          <p:nvPr>
            <p:ph idx="1" type="body"/>
          </p:nvPr>
        </p:nvSpPr>
        <p:spPr>
          <a:xfrm>
            <a:off x="476250" y="1073150"/>
            <a:ext cx="11487150" cy="555625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Part 1: Radar basics related to severe thunderstorms</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Part 2: Radar analysis using Dual-Pol</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Part 3: What can go wrong?</a:t>
            </a:r>
            <a:endParaRPr/>
          </a:p>
        </p:txBody>
      </p:sp>
      <p:sp>
        <p:nvSpPr>
          <p:cNvPr id="131" name="Google Shape;131;p18"/>
          <p:cNvSpPr txBox="1"/>
          <p:nvPr>
            <p:ph type="title"/>
          </p:nvPr>
        </p:nvSpPr>
        <p:spPr>
          <a:xfrm>
            <a:off x="476316" y="234164"/>
            <a:ext cx="11487084"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Goals for Today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4"/>
          <p:cNvSpPr txBox="1"/>
          <p:nvPr>
            <p:ph type="title"/>
          </p:nvPr>
        </p:nvSpPr>
        <p:spPr>
          <a:xfrm>
            <a:off x="476316" y="234164"/>
            <a:ext cx="11487000"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Poll Everywhere Exercise: Identifying a TDS</a:t>
            </a:r>
            <a:endParaRPr/>
          </a:p>
        </p:txBody>
      </p:sp>
      <p:sp>
        <p:nvSpPr>
          <p:cNvPr id="472" name="Google Shape;472;p54"/>
          <p:cNvSpPr txBox="1"/>
          <p:nvPr>
            <p:ph idx="1" type="body"/>
          </p:nvPr>
        </p:nvSpPr>
        <p:spPr>
          <a:xfrm>
            <a:off x="476325" y="873125"/>
            <a:ext cx="6287400" cy="627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sz="2600"/>
              <a:t>Respond at: </a:t>
            </a:r>
            <a:r>
              <a:rPr lang="en-US" sz="2600" u="sng">
                <a:solidFill>
                  <a:schemeClr val="hlink"/>
                </a:solidFill>
                <a:hlinkClick r:id="rId3"/>
              </a:rPr>
              <a:t>https://pollev.com/wdtdrac321</a:t>
            </a:r>
            <a:endParaRPr sz="2600"/>
          </a:p>
        </p:txBody>
      </p:sp>
      <p:pic>
        <p:nvPicPr>
          <p:cNvPr id="473" name="Google Shape;473;p54" title="QRCode.png"/>
          <p:cNvPicPr preferRelativeResize="0"/>
          <p:nvPr/>
        </p:nvPicPr>
        <p:blipFill>
          <a:blip r:embed="rId4">
            <a:alphaModFix/>
          </a:blip>
          <a:stretch>
            <a:fillRect/>
          </a:stretch>
        </p:blipFill>
        <p:spPr>
          <a:xfrm>
            <a:off x="10692950" y="234175"/>
            <a:ext cx="1146025" cy="1124675"/>
          </a:xfrm>
          <a:prstGeom prst="rect">
            <a:avLst/>
          </a:prstGeom>
          <a:noFill/>
          <a:ln>
            <a:noFill/>
          </a:ln>
        </p:spPr>
      </p:pic>
      <p:pic>
        <p:nvPicPr>
          <p:cNvPr id="474" name="Google Shape;474;p54"/>
          <p:cNvPicPr preferRelativeResize="0"/>
          <p:nvPr/>
        </p:nvPicPr>
        <p:blipFill>
          <a:blip r:embed="rId5">
            <a:alphaModFix/>
          </a:blip>
          <a:stretch>
            <a:fillRect/>
          </a:stretch>
        </p:blipFill>
        <p:spPr>
          <a:xfrm>
            <a:off x="449575" y="1665625"/>
            <a:ext cx="11540502" cy="50521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8" name="Shape 478"/>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56"/>
          <p:cNvSpPr txBox="1"/>
          <p:nvPr>
            <p:ph type="title"/>
          </p:nvPr>
        </p:nvSpPr>
        <p:spPr>
          <a:xfrm>
            <a:off x="476316" y="234164"/>
            <a:ext cx="11487000"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Identifying a TDS: Beware of the Inflow!</a:t>
            </a:r>
            <a:endParaRPr/>
          </a:p>
        </p:txBody>
      </p:sp>
      <p:pic>
        <p:nvPicPr>
          <p:cNvPr id="484" name="Google Shape;484;p56" title="TDS_0337.png"/>
          <p:cNvPicPr preferRelativeResize="0"/>
          <p:nvPr/>
        </p:nvPicPr>
        <p:blipFill>
          <a:blip r:embed="rId3">
            <a:alphaModFix/>
          </a:blip>
          <a:stretch>
            <a:fillRect/>
          </a:stretch>
        </p:blipFill>
        <p:spPr>
          <a:xfrm>
            <a:off x="476313" y="1700350"/>
            <a:ext cx="11715676" cy="5157650"/>
          </a:xfrm>
          <a:prstGeom prst="rect">
            <a:avLst/>
          </a:prstGeom>
          <a:noFill/>
          <a:ln>
            <a:noFill/>
          </a:ln>
        </p:spPr>
      </p:pic>
      <p:sp>
        <p:nvSpPr>
          <p:cNvPr id="485" name="Google Shape;485;p56"/>
          <p:cNvSpPr/>
          <p:nvPr/>
        </p:nvSpPr>
        <p:spPr>
          <a:xfrm>
            <a:off x="2935000" y="3338050"/>
            <a:ext cx="300000" cy="26580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6" name="Google Shape;486;p56"/>
          <p:cNvSpPr/>
          <p:nvPr/>
        </p:nvSpPr>
        <p:spPr>
          <a:xfrm>
            <a:off x="8754200" y="5905400"/>
            <a:ext cx="300000" cy="265800"/>
          </a:xfrm>
          <a:prstGeom prst="ellipse">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7" name="Google Shape;487;p56"/>
          <p:cNvSpPr txBox="1"/>
          <p:nvPr/>
        </p:nvSpPr>
        <p:spPr>
          <a:xfrm>
            <a:off x="8883350" y="5501200"/>
            <a:ext cx="955500" cy="93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5900">
                <a:solidFill>
                  <a:srgbClr val="FF0000"/>
                </a:solidFill>
                <a:latin typeface="Calibri"/>
                <a:ea typeface="Calibri"/>
                <a:cs typeface="Calibri"/>
                <a:sym typeface="Calibri"/>
              </a:rPr>
              <a:t>X</a:t>
            </a:r>
            <a:endParaRPr b="1" sz="5900">
              <a:solidFill>
                <a:srgbClr val="FF0000"/>
              </a:solidFill>
              <a:latin typeface="Calibri"/>
              <a:ea typeface="Calibri"/>
              <a:cs typeface="Calibri"/>
              <a:sym typeface="Calibri"/>
            </a:endParaRPr>
          </a:p>
        </p:txBody>
      </p:sp>
      <p:sp>
        <p:nvSpPr>
          <p:cNvPr id="488" name="Google Shape;488;p56"/>
          <p:cNvSpPr txBox="1"/>
          <p:nvPr/>
        </p:nvSpPr>
        <p:spPr>
          <a:xfrm>
            <a:off x="1225275" y="1072375"/>
            <a:ext cx="9989100" cy="6279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US" sz="2300">
                <a:solidFill>
                  <a:schemeClr val="dk1"/>
                </a:solidFill>
                <a:latin typeface="Calibri"/>
                <a:ea typeface="Calibri"/>
                <a:cs typeface="Calibri"/>
                <a:sym typeface="Calibri"/>
              </a:rPr>
              <a:t>Beware of low CC </a:t>
            </a:r>
            <a:r>
              <a:rPr lang="en-US" sz="2300">
                <a:solidFill>
                  <a:schemeClr val="dk1"/>
                </a:solidFill>
                <a:latin typeface="Calibri"/>
                <a:ea typeface="Calibri"/>
                <a:cs typeface="Calibri"/>
                <a:sym typeface="Calibri"/>
              </a:rPr>
              <a:t>from</a:t>
            </a:r>
            <a:r>
              <a:rPr lang="en-US" sz="2300">
                <a:solidFill>
                  <a:schemeClr val="dk1"/>
                </a:solidFill>
                <a:latin typeface="Calibri"/>
                <a:ea typeface="Calibri"/>
                <a:cs typeface="Calibri"/>
                <a:sym typeface="Calibri"/>
              </a:rPr>
              <a:t> inflow air -&gt; “don’t bite on bugs in the inflow!”</a:t>
            </a:r>
            <a:endParaRPr sz="23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57"/>
          <p:cNvSpPr txBox="1"/>
          <p:nvPr>
            <p:ph idx="1" type="body"/>
          </p:nvPr>
        </p:nvSpPr>
        <p:spPr>
          <a:xfrm>
            <a:off x="476250" y="1073150"/>
            <a:ext cx="11487150" cy="5556250"/>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800"/>
              <a:buFont typeface="Calibri"/>
              <a:buAutoNum type="arabicPeriod"/>
            </a:pPr>
            <a:r>
              <a:rPr lang="en-US"/>
              <a:t>We make a lot of assumptions about what is actually happening that the data doesn’t actually show us</a:t>
            </a:r>
            <a:endParaRPr/>
          </a:p>
          <a:p>
            <a:pPr indent="-336550" lvl="0" marL="514350" rtl="0" algn="l">
              <a:lnSpc>
                <a:spcPct val="90000"/>
              </a:lnSpc>
              <a:spcBef>
                <a:spcPts val="1000"/>
              </a:spcBef>
              <a:spcAft>
                <a:spcPts val="0"/>
              </a:spcAft>
              <a:buClr>
                <a:schemeClr val="dk1"/>
              </a:buClr>
              <a:buSzPts val="2800"/>
              <a:buFont typeface="Calibri"/>
              <a:buNone/>
            </a:pPr>
            <a:r>
              <a:t/>
            </a:r>
            <a:endParaRPr/>
          </a:p>
          <a:p>
            <a:pPr indent="-514350" lvl="0" marL="514350" rtl="0" algn="l">
              <a:lnSpc>
                <a:spcPct val="90000"/>
              </a:lnSpc>
              <a:spcBef>
                <a:spcPts val="1000"/>
              </a:spcBef>
              <a:spcAft>
                <a:spcPts val="0"/>
              </a:spcAft>
              <a:buClr>
                <a:schemeClr val="dk1"/>
              </a:buClr>
              <a:buSzPts val="2800"/>
              <a:buFont typeface="Calibri"/>
              <a:buAutoNum type="arabicPeriod"/>
            </a:pPr>
            <a:r>
              <a:rPr lang="en-US"/>
              <a:t>It’s amazing that these systems (and their data) are as good as they are!</a:t>
            </a:r>
            <a:endParaRPr/>
          </a:p>
        </p:txBody>
      </p:sp>
      <p:sp>
        <p:nvSpPr>
          <p:cNvPr id="494" name="Google Shape;494;p57"/>
          <p:cNvSpPr txBox="1"/>
          <p:nvPr>
            <p:ph type="title"/>
          </p:nvPr>
        </p:nvSpPr>
        <p:spPr>
          <a:xfrm>
            <a:off x="476316" y="234164"/>
            <a:ext cx="11487084"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Key Takeaways from Day 1</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58"/>
          <p:cNvSpPr txBox="1"/>
          <p:nvPr>
            <p:ph type="title"/>
          </p:nvPr>
        </p:nvSpPr>
        <p:spPr>
          <a:xfrm>
            <a:off x="457200" y="234164"/>
            <a:ext cx="115062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End of Day 1</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59"/>
          <p:cNvSpPr txBox="1"/>
          <p:nvPr>
            <p:ph idx="1" type="body"/>
          </p:nvPr>
        </p:nvSpPr>
        <p:spPr>
          <a:xfrm>
            <a:off x="476250" y="1073150"/>
            <a:ext cx="11487300" cy="55563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1000"/>
              </a:spcBef>
              <a:spcAft>
                <a:spcPts val="0"/>
              </a:spcAft>
              <a:buSzPts val="1800"/>
              <a:buChar char="•"/>
            </a:pPr>
            <a:r>
              <a:rPr lang="en-US"/>
              <a:t>Opening scenario: You make the call</a:t>
            </a:r>
            <a:endParaRPr/>
          </a:p>
          <a:p>
            <a:pPr indent="-342900" lvl="0" marL="457200" rtl="0" algn="l">
              <a:lnSpc>
                <a:spcPct val="115000"/>
              </a:lnSpc>
              <a:spcBef>
                <a:spcPts val="0"/>
              </a:spcBef>
              <a:spcAft>
                <a:spcPts val="0"/>
              </a:spcAft>
              <a:buSzPts val="1800"/>
              <a:buChar char="•"/>
            </a:pPr>
            <a:r>
              <a:rPr lang="en-US"/>
              <a:t>Focusing on threat assessment - Hail, Wind, Tornadoes</a:t>
            </a:r>
            <a:endParaRPr/>
          </a:p>
          <a:p>
            <a:pPr indent="-342900" lvl="0" marL="457200" rtl="0" algn="l">
              <a:lnSpc>
                <a:spcPct val="115000"/>
              </a:lnSpc>
              <a:spcBef>
                <a:spcPts val="0"/>
              </a:spcBef>
              <a:spcAft>
                <a:spcPts val="0"/>
              </a:spcAft>
              <a:buSzPts val="1800"/>
              <a:buChar char="•"/>
            </a:pPr>
            <a:r>
              <a:rPr lang="en-US"/>
              <a:t>Scenarios with things to be mindful of to mitigate risk.</a:t>
            </a:r>
            <a:endParaRPr/>
          </a:p>
          <a:p>
            <a:pPr indent="-342900" lvl="0" marL="457200" rtl="0" algn="l">
              <a:lnSpc>
                <a:spcPct val="115000"/>
              </a:lnSpc>
              <a:spcBef>
                <a:spcPts val="0"/>
              </a:spcBef>
              <a:spcAft>
                <a:spcPts val="0"/>
              </a:spcAft>
              <a:buSzPts val="1800"/>
              <a:buChar char="•"/>
            </a:pPr>
            <a:r>
              <a:rPr lang="en-US"/>
              <a:t>Visual and radar comparisons</a:t>
            </a:r>
            <a:endParaRPr/>
          </a:p>
        </p:txBody>
      </p:sp>
      <p:sp>
        <p:nvSpPr>
          <p:cNvPr id="505" name="Google Shape;505;p59"/>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Part 2: Severe Storms Analysis by Radar</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0"/>
          <p:cNvSpPr txBox="1"/>
          <p:nvPr>
            <p:ph idx="1" type="body"/>
          </p:nvPr>
        </p:nvSpPr>
        <p:spPr>
          <a:xfrm>
            <a:off x="476250" y="1073150"/>
            <a:ext cx="4871700" cy="57078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None/>
            </a:pPr>
            <a:r>
              <a:rPr b="1" lang="en-US"/>
              <a:t>Scenario 1</a:t>
            </a:r>
            <a:r>
              <a:rPr lang="en-US"/>
              <a:t> - 2110 CDT</a:t>
            </a:r>
            <a:endParaRPr/>
          </a:p>
          <a:p>
            <a:pPr indent="0" lvl="0" marL="0" rtl="0" algn="l">
              <a:lnSpc>
                <a:spcPct val="90000"/>
              </a:lnSpc>
              <a:spcBef>
                <a:spcPts val="0"/>
              </a:spcBef>
              <a:spcAft>
                <a:spcPts val="0"/>
              </a:spcAft>
              <a:buNone/>
            </a:pPr>
            <a:r>
              <a:rPr lang="en-US"/>
              <a:t>driving south and there’s a cell in the way of home.</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Your task is to tell me how large you think the hail is.</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I can handle 1.5” but 2” is going to make dents.  We need to get home to be ready for school tomorrow morning and still get a good night rest.</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I don’t think breaking my windshield is worth getting home early.  I certainly don’t want to be hit by a tornado.</a:t>
            </a:r>
            <a:endParaRPr/>
          </a:p>
          <a:p>
            <a:pPr indent="0" lvl="0" marL="0" rtl="0" algn="l">
              <a:lnSpc>
                <a:spcPct val="90000"/>
              </a:lnSpc>
              <a:spcBef>
                <a:spcPts val="0"/>
              </a:spcBef>
              <a:spcAft>
                <a:spcPts val="0"/>
              </a:spcAft>
              <a:buNone/>
            </a:pPr>
            <a:r>
              <a:t/>
            </a:r>
            <a:endParaRPr/>
          </a:p>
        </p:txBody>
      </p:sp>
      <p:sp>
        <p:nvSpPr>
          <p:cNvPr id="511" name="Google Shape;511;p60"/>
          <p:cNvSpPr txBox="1"/>
          <p:nvPr>
            <p:ph type="title"/>
          </p:nvPr>
        </p:nvSpPr>
        <p:spPr>
          <a:xfrm>
            <a:off x="476316" y="234164"/>
            <a:ext cx="11487084"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Part 2: Severe Storm Detection by the WSR-88D</a:t>
            </a:r>
            <a:endParaRPr/>
          </a:p>
        </p:txBody>
      </p:sp>
      <p:pic>
        <p:nvPicPr>
          <p:cNvPr id="512" name="Google Shape;512;p60" title="20250525-2110CDT.mp4">
            <a:hlinkClick r:id="rId3"/>
          </p:cNvPr>
          <p:cNvPicPr preferRelativeResize="0"/>
          <p:nvPr/>
        </p:nvPicPr>
        <p:blipFill>
          <a:blip r:embed="rId4">
            <a:alphaModFix/>
          </a:blip>
          <a:stretch>
            <a:fillRect/>
          </a:stretch>
        </p:blipFill>
        <p:spPr>
          <a:xfrm>
            <a:off x="5347950" y="1191305"/>
            <a:ext cx="6509176" cy="4881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1"/>
          <p:cNvSpPr txBox="1"/>
          <p:nvPr>
            <p:ph type="title"/>
          </p:nvPr>
        </p:nvSpPr>
        <p:spPr>
          <a:xfrm>
            <a:off x="457200" y="234164"/>
            <a:ext cx="115062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ERA5 Sounding</a:t>
            </a:r>
            <a:endParaRPr/>
          </a:p>
        </p:txBody>
      </p:sp>
      <p:pic>
        <p:nvPicPr>
          <p:cNvPr id="518" name="Google Shape;518;p61"/>
          <p:cNvPicPr preferRelativeResize="0"/>
          <p:nvPr/>
        </p:nvPicPr>
        <p:blipFill>
          <a:blip r:embed="rId3">
            <a:alphaModFix/>
          </a:blip>
          <a:stretch>
            <a:fillRect/>
          </a:stretch>
        </p:blipFill>
        <p:spPr>
          <a:xfrm>
            <a:off x="1441675" y="1181489"/>
            <a:ext cx="9134725" cy="5480835"/>
          </a:xfrm>
          <a:prstGeom prst="rect">
            <a:avLst/>
          </a:prstGeom>
          <a:noFill/>
          <a:ln>
            <a:noFill/>
          </a:ln>
        </p:spPr>
      </p:pic>
      <p:pic>
        <p:nvPicPr>
          <p:cNvPr id="519" name="Google Shape;519;p61"/>
          <p:cNvPicPr preferRelativeResize="0"/>
          <p:nvPr/>
        </p:nvPicPr>
        <p:blipFill>
          <a:blip r:embed="rId4">
            <a:alphaModFix/>
          </a:blip>
          <a:stretch>
            <a:fillRect/>
          </a:stretch>
        </p:blipFill>
        <p:spPr>
          <a:xfrm>
            <a:off x="1441613" y="1183288"/>
            <a:ext cx="9134855" cy="54772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2"/>
          <p:cNvSpPr txBox="1"/>
          <p:nvPr>
            <p:ph type="title"/>
          </p:nvPr>
        </p:nvSpPr>
        <p:spPr>
          <a:xfrm>
            <a:off x="457200" y="234164"/>
            <a:ext cx="11506200" cy="83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en-US"/>
              <a:t>2110 Dual Pol Hail Size Guidance </a:t>
            </a:r>
            <a:endParaRPr/>
          </a:p>
        </p:txBody>
      </p:sp>
      <p:pic>
        <p:nvPicPr>
          <p:cNvPr id="525" name="Google Shape;525;p62"/>
          <p:cNvPicPr preferRelativeResize="0"/>
          <p:nvPr/>
        </p:nvPicPr>
        <p:blipFill>
          <a:blip r:embed="rId3">
            <a:alphaModFix/>
          </a:blip>
          <a:stretch>
            <a:fillRect/>
          </a:stretch>
        </p:blipFill>
        <p:spPr>
          <a:xfrm>
            <a:off x="1127563" y="1728400"/>
            <a:ext cx="9936876" cy="3401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63"/>
          <p:cNvPicPr preferRelativeResize="0"/>
          <p:nvPr/>
        </p:nvPicPr>
        <p:blipFill>
          <a:blip r:embed="rId3">
            <a:alphaModFix/>
          </a:blip>
          <a:stretch>
            <a:fillRect/>
          </a:stretch>
        </p:blipFill>
        <p:spPr>
          <a:xfrm>
            <a:off x="152400" y="0"/>
            <a:ext cx="11737682" cy="6705601"/>
          </a:xfrm>
          <a:prstGeom prst="rect">
            <a:avLst/>
          </a:prstGeom>
          <a:noFill/>
          <a:ln>
            <a:noFill/>
          </a:ln>
        </p:spPr>
      </p:pic>
      <p:sp>
        <p:nvSpPr>
          <p:cNvPr id="531" name="Google Shape;531;p63"/>
          <p:cNvSpPr txBox="1"/>
          <p:nvPr>
            <p:ph type="title"/>
          </p:nvPr>
        </p:nvSpPr>
        <p:spPr>
          <a:xfrm>
            <a:off x="457200" y="234164"/>
            <a:ext cx="115062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solidFill>
                  <a:srgbClr val="F3F3F3"/>
                </a:solidFill>
              </a:rPr>
              <a:t>2110 CDT</a:t>
            </a:r>
            <a:endParaRPr>
              <a:solidFill>
                <a:srgbClr val="F3F3F3"/>
              </a:solidFill>
            </a:endParaRPr>
          </a:p>
        </p:txBody>
      </p:sp>
      <p:sp>
        <p:nvSpPr>
          <p:cNvPr id="532" name="Google Shape;532;p63"/>
          <p:cNvSpPr/>
          <p:nvPr/>
        </p:nvSpPr>
        <p:spPr>
          <a:xfrm>
            <a:off x="2648625" y="422875"/>
            <a:ext cx="345800" cy="334625"/>
          </a:xfrm>
          <a:prstGeom prst="flowChartDecision">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33" name="Google Shape;533;p63"/>
          <p:cNvSpPr/>
          <p:nvPr/>
        </p:nvSpPr>
        <p:spPr>
          <a:xfrm>
            <a:off x="7664425" y="422875"/>
            <a:ext cx="345800" cy="334625"/>
          </a:xfrm>
          <a:prstGeom prst="flowChartDecision">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34" name="Google Shape;534;p63"/>
          <p:cNvSpPr/>
          <p:nvPr/>
        </p:nvSpPr>
        <p:spPr>
          <a:xfrm>
            <a:off x="2648625" y="3687400"/>
            <a:ext cx="345800" cy="334625"/>
          </a:xfrm>
          <a:prstGeom prst="flowChartDecision">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35" name="Google Shape;535;p63"/>
          <p:cNvSpPr/>
          <p:nvPr/>
        </p:nvSpPr>
        <p:spPr>
          <a:xfrm>
            <a:off x="7664425" y="3687400"/>
            <a:ext cx="345800" cy="334625"/>
          </a:xfrm>
          <a:prstGeom prst="flowChartDecision">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536" name="Google Shape;536;p63"/>
          <p:cNvCxnSpPr>
            <a:stCxn id="532" idx="2"/>
          </p:cNvCxnSpPr>
          <p:nvPr/>
        </p:nvCxnSpPr>
        <p:spPr>
          <a:xfrm>
            <a:off x="2821525" y="757500"/>
            <a:ext cx="50100" cy="401700"/>
          </a:xfrm>
          <a:prstGeom prst="straightConnector1">
            <a:avLst/>
          </a:prstGeom>
          <a:noFill/>
          <a:ln cap="flat" cmpd="sng" w="28575">
            <a:solidFill>
              <a:srgbClr val="FFFF00"/>
            </a:solidFill>
            <a:prstDash val="solid"/>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9"/>
          <p:cNvSpPr txBox="1"/>
          <p:nvPr>
            <p:ph idx="1" type="body"/>
          </p:nvPr>
        </p:nvSpPr>
        <p:spPr>
          <a:xfrm>
            <a:off x="476250" y="1073150"/>
            <a:ext cx="11487300" cy="5556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Target range impacts:</a:t>
            </a:r>
            <a:endParaRPr/>
          </a:p>
        </p:txBody>
      </p:sp>
      <p:sp>
        <p:nvSpPr>
          <p:cNvPr id="137" name="Google Shape;137;p19"/>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Why Range to Target Matters</a:t>
            </a:r>
            <a:endParaRPr/>
          </a:p>
        </p:txBody>
      </p:sp>
      <p:grpSp>
        <p:nvGrpSpPr>
          <p:cNvPr id="138" name="Google Shape;138;p19"/>
          <p:cNvGrpSpPr/>
          <p:nvPr/>
        </p:nvGrpSpPr>
        <p:grpSpPr>
          <a:xfrm>
            <a:off x="668793" y="4391847"/>
            <a:ext cx="5068601" cy="2142226"/>
            <a:chOff x="583600" y="4391847"/>
            <a:chExt cx="5068601" cy="2142226"/>
          </a:xfrm>
        </p:grpSpPr>
        <p:pic>
          <p:nvPicPr>
            <p:cNvPr id="139" name="Google Shape;139;p19"/>
            <p:cNvPicPr preferRelativeResize="0"/>
            <p:nvPr/>
          </p:nvPicPr>
          <p:blipFill rotWithShape="1">
            <a:blip r:embed="rId3">
              <a:alphaModFix/>
            </a:blip>
            <a:srcRect b="0" l="0" r="0" t="43095"/>
            <a:stretch/>
          </p:blipFill>
          <p:spPr>
            <a:xfrm>
              <a:off x="583600" y="4391847"/>
              <a:ext cx="5068601" cy="2142226"/>
            </a:xfrm>
            <a:prstGeom prst="rect">
              <a:avLst/>
            </a:prstGeom>
            <a:noFill/>
            <a:ln>
              <a:noFill/>
            </a:ln>
          </p:spPr>
        </p:pic>
        <p:sp>
          <p:nvSpPr>
            <p:cNvPr id="140" name="Google Shape;140;p19"/>
            <p:cNvSpPr txBox="1"/>
            <p:nvPr/>
          </p:nvSpPr>
          <p:spPr>
            <a:xfrm>
              <a:off x="583600" y="4391847"/>
              <a:ext cx="134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chemeClr val="lt1"/>
                  </a:solidFill>
                  <a:latin typeface="Calibri"/>
                  <a:ea typeface="Calibri"/>
                  <a:cs typeface="Calibri"/>
                  <a:sym typeface="Calibri"/>
                </a:rPr>
                <a:t>Beam Filling</a:t>
              </a:r>
              <a:endParaRPr b="1" sz="1800">
                <a:solidFill>
                  <a:schemeClr val="lt1"/>
                </a:solidFill>
                <a:latin typeface="Calibri"/>
                <a:ea typeface="Calibri"/>
                <a:cs typeface="Calibri"/>
                <a:sym typeface="Calibri"/>
              </a:endParaRPr>
            </a:p>
          </p:txBody>
        </p:sp>
      </p:grpSp>
      <p:grpSp>
        <p:nvGrpSpPr>
          <p:cNvPr id="141" name="Google Shape;141;p19"/>
          <p:cNvGrpSpPr/>
          <p:nvPr/>
        </p:nvGrpSpPr>
        <p:grpSpPr>
          <a:xfrm>
            <a:off x="6149519" y="1838725"/>
            <a:ext cx="5623480" cy="4695350"/>
            <a:chOff x="6064326" y="1838725"/>
            <a:chExt cx="5623480" cy="4695350"/>
          </a:xfrm>
        </p:grpSpPr>
        <p:pic>
          <p:nvPicPr>
            <p:cNvPr id="142" name="Google Shape;142;p19"/>
            <p:cNvPicPr preferRelativeResize="0"/>
            <p:nvPr/>
          </p:nvPicPr>
          <p:blipFill rotWithShape="1">
            <a:blip r:embed="rId4">
              <a:alphaModFix/>
            </a:blip>
            <a:srcRect b="0" l="0" r="0" t="15038"/>
            <a:stretch/>
          </p:blipFill>
          <p:spPr>
            <a:xfrm>
              <a:off x="6064326" y="1838725"/>
              <a:ext cx="5623480" cy="4695350"/>
            </a:xfrm>
            <a:prstGeom prst="rect">
              <a:avLst/>
            </a:prstGeom>
            <a:noFill/>
            <a:ln>
              <a:noFill/>
            </a:ln>
          </p:spPr>
        </p:pic>
        <p:sp>
          <p:nvSpPr>
            <p:cNvPr id="143" name="Google Shape;143;p19"/>
            <p:cNvSpPr txBox="1"/>
            <p:nvPr/>
          </p:nvSpPr>
          <p:spPr>
            <a:xfrm>
              <a:off x="6064326" y="1838725"/>
              <a:ext cx="215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chemeClr val="lt1"/>
                  </a:solidFill>
                  <a:latin typeface="Calibri"/>
                  <a:ea typeface="Calibri"/>
                  <a:cs typeface="Calibri"/>
                  <a:sym typeface="Calibri"/>
                </a:rPr>
                <a:t>Altitude Sampled</a:t>
              </a:r>
              <a:endParaRPr b="1" sz="1800">
                <a:solidFill>
                  <a:schemeClr val="lt1"/>
                </a:solidFill>
                <a:latin typeface="Calibri"/>
                <a:ea typeface="Calibri"/>
                <a:cs typeface="Calibri"/>
                <a:sym typeface="Calibri"/>
              </a:endParaRPr>
            </a:p>
          </p:txBody>
        </p:sp>
      </p:grpSp>
      <p:grpSp>
        <p:nvGrpSpPr>
          <p:cNvPr id="144" name="Google Shape;144;p19"/>
          <p:cNvGrpSpPr/>
          <p:nvPr/>
        </p:nvGrpSpPr>
        <p:grpSpPr>
          <a:xfrm>
            <a:off x="668793" y="1838725"/>
            <a:ext cx="5068601" cy="2142224"/>
            <a:chOff x="583600" y="1838725"/>
            <a:chExt cx="5068601" cy="2142224"/>
          </a:xfrm>
        </p:grpSpPr>
        <p:pic>
          <p:nvPicPr>
            <p:cNvPr id="145" name="Google Shape;145;p19"/>
            <p:cNvPicPr preferRelativeResize="0"/>
            <p:nvPr/>
          </p:nvPicPr>
          <p:blipFill rotWithShape="1">
            <a:blip r:embed="rId5">
              <a:alphaModFix/>
            </a:blip>
            <a:srcRect b="0" l="0" r="0" t="42913"/>
            <a:stretch/>
          </p:blipFill>
          <p:spPr>
            <a:xfrm>
              <a:off x="583600" y="1838725"/>
              <a:ext cx="5068601" cy="2142224"/>
            </a:xfrm>
            <a:prstGeom prst="rect">
              <a:avLst/>
            </a:prstGeom>
            <a:noFill/>
            <a:ln>
              <a:noFill/>
            </a:ln>
          </p:spPr>
        </p:pic>
        <p:sp>
          <p:nvSpPr>
            <p:cNvPr id="146" name="Google Shape;146;p19"/>
            <p:cNvSpPr txBox="1"/>
            <p:nvPr/>
          </p:nvSpPr>
          <p:spPr>
            <a:xfrm>
              <a:off x="583600" y="1838725"/>
              <a:ext cx="1859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chemeClr val="lt1"/>
                  </a:solidFill>
                  <a:latin typeface="Calibri"/>
                  <a:ea typeface="Calibri"/>
                  <a:cs typeface="Calibri"/>
                  <a:sym typeface="Calibri"/>
                </a:rPr>
                <a:t>Pulse/Beam Size</a:t>
              </a:r>
              <a:endParaRPr b="1" sz="1800">
                <a:solidFill>
                  <a:schemeClr val="lt1"/>
                </a:solidFill>
                <a:latin typeface="Calibri"/>
                <a:ea typeface="Calibri"/>
                <a:cs typeface="Calibri"/>
                <a:sym typeface="Calibri"/>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64"/>
          <p:cNvSpPr txBox="1"/>
          <p:nvPr>
            <p:ph type="title"/>
          </p:nvPr>
        </p:nvSpPr>
        <p:spPr>
          <a:xfrm>
            <a:off x="1295400" y="234164"/>
            <a:ext cx="102108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Poll:  2110 CDT</a:t>
            </a:r>
            <a:endParaRPr/>
          </a:p>
        </p:txBody>
      </p:sp>
      <p:sp>
        <p:nvSpPr>
          <p:cNvPr id="542" name="Google Shape;542;p64"/>
          <p:cNvSpPr txBox="1"/>
          <p:nvPr>
            <p:ph idx="1" type="body"/>
          </p:nvPr>
        </p:nvSpPr>
        <p:spPr>
          <a:xfrm>
            <a:off x="1295400" y="1073150"/>
            <a:ext cx="10210800" cy="54801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What hail size does do you think is falling?</a:t>
            </a:r>
            <a:endParaRPr/>
          </a:p>
          <a:p>
            <a:pPr indent="-342900" lvl="1" marL="914400" rtl="0" algn="l">
              <a:spcBef>
                <a:spcPts val="0"/>
              </a:spcBef>
              <a:spcAft>
                <a:spcPts val="0"/>
              </a:spcAft>
              <a:buSzPts val="1800"/>
              <a:buChar char="•"/>
            </a:pPr>
            <a:r>
              <a:rPr lang="en-US"/>
              <a:t>&lt;1”, 1 to &lt;2”, 2 -2.5”, 2.75” and larger</a:t>
            </a:r>
            <a:endParaRPr/>
          </a:p>
          <a:p>
            <a:pPr indent="-342900" lvl="0" marL="457200" rtl="0" algn="l">
              <a:spcBef>
                <a:spcPts val="0"/>
              </a:spcBef>
              <a:spcAft>
                <a:spcPts val="0"/>
              </a:spcAft>
              <a:buSzPts val="1800"/>
              <a:buChar char="•"/>
            </a:pPr>
            <a:r>
              <a:rPr lang="en-US"/>
              <a:t>Do I continue or hold back?</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65"/>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2"/>
              </a:buClr>
              <a:buSzPts val="1100"/>
              <a:buFont typeface="Arial"/>
              <a:buNone/>
            </a:pPr>
            <a:r>
              <a:rPr lang="en-US"/>
              <a:t>Scenario 1 - 2117 UTC</a:t>
            </a:r>
            <a:endParaRPr/>
          </a:p>
        </p:txBody>
      </p:sp>
      <p:sp>
        <p:nvSpPr>
          <p:cNvPr id="548" name="Google Shape;548;p65"/>
          <p:cNvSpPr txBox="1"/>
          <p:nvPr>
            <p:ph idx="1" type="body"/>
          </p:nvPr>
        </p:nvSpPr>
        <p:spPr>
          <a:xfrm>
            <a:off x="476250" y="1073150"/>
            <a:ext cx="4838400" cy="5556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549" name="Google Shape;549;p65"/>
          <p:cNvPicPr preferRelativeResize="0"/>
          <p:nvPr/>
        </p:nvPicPr>
        <p:blipFill>
          <a:blip r:embed="rId3">
            <a:alphaModFix/>
          </a:blip>
          <a:stretch>
            <a:fillRect/>
          </a:stretch>
        </p:blipFill>
        <p:spPr>
          <a:xfrm>
            <a:off x="476325" y="1110877"/>
            <a:ext cx="3562112" cy="5480834"/>
          </a:xfrm>
          <a:prstGeom prst="rect">
            <a:avLst/>
          </a:prstGeom>
          <a:noFill/>
          <a:ln>
            <a:noFill/>
          </a:ln>
        </p:spPr>
      </p:pic>
      <p:pic>
        <p:nvPicPr>
          <p:cNvPr id="550" name="Google Shape;550;p65" title="20250525-2117CDT.mp4">
            <a:hlinkClick r:id="rId4"/>
          </p:cNvPr>
          <p:cNvPicPr preferRelativeResize="0"/>
          <p:nvPr/>
        </p:nvPicPr>
        <p:blipFill>
          <a:blip r:embed="rId5">
            <a:alphaModFix/>
          </a:blip>
          <a:stretch>
            <a:fillRect/>
          </a:stretch>
        </p:blipFill>
        <p:spPr>
          <a:xfrm>
            <a:off x="4228900" y="1110882"/>
            <a:ext cx="7307767" cy="5480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66"/>
          <p:cNvPicPr preferRelativeResize="0"/>
          <p:nvPr/>
        </p:nvPicPr>
        <p:blipFill>
          <a:blip r:embed="rId3">
            <a:alphaModFix/>
          </a:blip>
          <a:stretch>
            <a:fillRect/>
          </a:stretch>
        </p:blipFill>
        <p:spPr>
          <a:xfrm>
            <a:off x="279275" y="60163"/>
            <a:ext cx="11740897" cy="6737675"/>
          </a:xfrm>
          <a:prstGeom prst="rect">
            <a:avLst/>
          </a:prstGeom>
          <a:noFill/>
          <a:ln>
            <a:noFill/>
          </a:ln>
        </p:spPr>
      </p:pic>
      <p:pic>
        <p:nvPicPr>
          <p:cNvPr id="556" name="Google Shape;556;p66"/>
          <p:cNvPicPr preferRelativeResize="0"/>
          <p:nvPr/>
        </p:nvPicPr>
        <p:blipFill>
          <a:blip r:embed="rId4">
            <a:alphaModFix/>
          </a:blip>
          <a:stretch>
            <a:fillRect/>
          </a:stretch>
        </p:blipFill>
        <p:spPr>
          <a:xfrm>
            <a:off x="279275" y="60175"/>
            <a:ext cx="11740902" cy="6737661"/>
          </a:xfrm>
          <a:prstGeom prst="rect">
            <a:avLst/>
          </a:prstGeom>
          <a:noFill/>
          <a:ln>
            <a:noFill/>
          </a:ln>
        </p:spPr>
      </p:pic>
      <p:sp>
        <p:nvSpPr>
          <p:cNvPr id="557" name="Google Shape;557;p66"/>
          <p:cNvSpPr txBox="1"/>
          <p:nvPr>
            <p:ph type="title"/>
          </p:nvPr>
        </p:nvSpPr>
        <p:spPr>
          <a:xfrm>
            <a:off x="457200" y="234164"/>
            <a:ext cx="115062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solidFill>
                  <a:srgbClr val="F3F3F3"/>
                </a:solidFill>
              </a:rPr>
              <a:t>2117 CDT</a:t>
            </a:r>
            <a:endParaRPr>
              <a:solidFill>
                <a:srgbClr val="F3F3F3"/>
              </a:solidFill>
            </a:endParaRPr>
          </a:p>
        </p:txBody>
      </p:sp>
      <p:sp>
        <p:nvSpPr>
          <p:cNvPr id="558" name="Google Shape;558;p66"/>
          <p:cNvSpPr/>
          <p:nvPr/>
        </p:nvSpPr>
        <p:spPr>
          <a:xfrm>
            <a:off x="2801025" y="1337275"/>
            <a:ext cx="345800" cy="334625"/>
          </a:xfrm>
          <a:prstGeom prst="flowChartDecision">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59" name="Google Shape;559;p66"/>
          <p:cNvSpPr/>
          <p:nvPr/>
        </p:nvSpPr>
        <p:spPr>
          <a:xfrm>
            <a:off x="7816825" y="1337275"/>
            <a:ext cx="345800" cy="334625"/>
          </a:xfrm>
          <a:prstGeom prst="flowChartDecision">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60" name="Google Shape;560;p66"/>
          <p:cNvSpPr/>
          <p:nvPr/>
        </p:nvSpPr>
        <p:spPr>
          <a:xfrm>
            <a:off x="2801025" y="4601800"/>
            <a:ext cx="345800" cy="334625"/>
          </a:xfrm>
          <a:prstGeom prst="flowChartDecision">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61" name="Google Shape;561;p66"/>
          <p:cNvSpPr/>
          <p:nvPr/>
        </p:nvSpPr>
        <p:spPr>
          <a:xfrm>
            <a:off x="7816825" y="4601800"/>
            <a:ext cx="345800" cy="334625"/>
          </a:xfrm>
          <a:prstGeom prst="flowChartDecision">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562" name="Google Shape;562;p66"/>
          <p:cNvCxnSpPr>
            <a:stCxn id="558" idx="2"/>
          </p:cNvCxnSpPr>
          <p:nvPr/>
        </p:nvCxnSpPr>
        <p:spPr>
          <a:xfrm>
            <a:off x="2973925" y="1671900"/>
            <a:ext cx="50100" cy="401700"/>
          </a:xfrm>
          <a:prstGeom prst="straightConnector1">
            <a:avLst/>
          </a:prstGeom>
          <a:noFill/>
          <a:ln cap="flat" cmpd="sng" w="28575">
            <a:solidFill>
              <a:srgbClr val="FFFF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67"/>
          <p:cNvSpPr txBox="1"/>
          <p:nvPr>
            <p:ph type="title"/>
          </p:nvPr>
        </p:nvSpPr>
        <p:spPr>
          <a:xfrm>
            <a:off x="1295400" y="234164"/>
            <a:ext cx="102108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Poll:  2117 CDT</a:t>
            </a:r>
            <a:endParaRPr/>
          </a:p>
        </p:txBody>
      </p:sp>
      <p:sp>
        <p:nvSpPr>
          <p:cNvPr id="568" name="Google Shape;568;p67"/>
          <p:cNvSpPr txBox="1"/>
          <p:nvPr>
            <p:ph idx="1" type="body"/>
          </p:nvPr>
        </p:nvSpPr>
        <p:spPr>
          <a:xfrm>
            <a:off x="1295400" y="1073150"/>
            <a:ext cx="10210800" cy="54801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What hail size does do you think is falling?</a:t>
            </a:r>
            <a:endParaRPr/>
          </a:p>
          <a:p>
            <a:pPr indent="-342900" lvl="1" marL="914400" rtl="0" algn="l">
              <a:spcBef>
                <a:spcPts val="0"/>
              </a:spcBef>
              <a:spcAft>
                <a:spcPts val="0"/>
              </a:spcAft>
              <a:buSzPts val="1800"/>
              <a:buChar char="•"/>
            </a:pPr>
            <a:r>
              <a:rPr lang="en-US"/>
              <a:t>&lt;1”, 1 to &lt;2”, 2 -2.5”, 2.75” and larger</a:t>
            </a:r>
            <a:endParaRPr/>
          </a:p>
          <a:p>
            <a:pPr indent="-342900" lvl="0" marL="457200" rtl="0" algn="l">
              <a:spcBef>
                <a:spcPts val="0"/>
              </a:spcBef>
              <a:spcAft>
                <a:spcPts val="0"/>
              </a:spcAft>
              <a:buSzPts val="1800"/>
              <a:buChar char="•"/>
            </a:pPr>
            <a:r>
              <a:rPr lang="en-US"/>
              <a:t>Do I continue or hold back?</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68"/>
          <p:cNvSpPr txBox="1"/>
          <p:nvPr>
            <p:ph type="title"/>
          </p:nvPr>
        </p:nvSpPr>
        <p:spPr>
          <a:xfrm>
            <a:off x="457200" y="234164"/>
            <a:ext cx="115062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2120 CDT Small Hail Starts</a:t>
            </a:r>
            <a:endParaRPr/>
          </a:p>
        </p:txBody>
      </p:sp>
      <p:pic>
        <p:nvPicPr>
          <p:cNvPr id="574" name="Google Shape;574;p68"/>
          <p:cNvPicPr preferRelativeResize="0"/>
          <p:nvPr/>
        </p:nvPicPr>
        <p:blipFill>
          <a:blip r:embed="rId3">
            <a:alphaModFix/>
          </a:blip>
          <a:stretch>
            <a:fillRect/>
          </a:stretch>
        </p:blipFill>
        <p:spPr>
          <a:xfrm>
            <a:off x="286250" y="98153"/>
            <a:ext cx="11863076" cy="6759850"/>
          </a:xfrm>
          <a:prstGeom prst="rect">
            <a:avLst/>
          </a:prstGeom>
          <a:noFill/>
          <a:ln>
            <a:noFill/>
          </a:ln>
        </p:spPr>
      </p:pic>
      <p:pic>
        <p:nvPicPr>
          <p:cNvPr id="575" name="Google Shape;575;p68"/>
          <p:cNvPicPr preferRelativeResize="0"/>
          <p:nvPr/>
        </p:nvPicPr>
        <p:blipFill>
          <a:blip r:embed="rId4">
            <a:alphaModFix/>
          </a:blip>
          <a:stretch>
            <a:fillRect/>
          </a:stretch>
        </p:blipFill>
        <p:spPr>
          <a:xfrm>
            <a:off x="286250" y="98150"/>
            <a:ext cx="11863076" cy="6736709"/>
          </a:xfrm>
          <a:prstGeom prst="rect">
            <a:avLst/>
          </a:prstGeom>
          <a:noFill/>
          <a:ln>
            <a:noFill/>
          </a:ln>
        </p:spPr>
      </p:pic>
      <p:grpSp>
        <p:nvGrpSpPr>
          <p:cNvPr id="576" name="Google Shape;576;p68"/>
          <p:cNvGrpSpPr/>
          <p:nvPr/>
        </p:nvGrpSpPr>
        <p:grpSpPr>
          <a:xfrm>
            <a:off x="2622550" y="1666925"/>
            <a:ext cx="5361600" cy="3599150"/>
            <a:chOff x="2622550" y="1666925"/>
            <a:chExt cx="5361600" cy="3599150"/>
          </a:xfrm>
        </p:grpSpPr>
        <p:sp>
          <p:nvSpPr>
            <p:cNvPr id="577" name="Google Shape;577;p68"/>
            <p:cNvSpPr/>
            <p:nvPr/>
          </p:nvSpPr>
          <p:spPr>
            <a:xfrm>
              <a:off x="2622550" y="1666925"/>
              <a:ext cx="345800" cy="334625"/>
            </a:xfrm>
            <a:prstGeom prst="flowChartDecision">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8" name="Google Shape;578;p68"/>
            <p:cNvSpPr/>
            <p:nvPr/>
          </p:nvSpPr>
          <p:spPr>
            <a:xfrm>
              <a:off x="7638350" y="1666925"/>
              <a:ext cx="345800" cy="334625"/>
            </a:xfrm>
            <a:prstGeom prst="flowChartDecision">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9" name="Google Shape;579;p68"/>
            <p:cNvSpPr/>
            <p:nvPr/>
          </p:nvSpPr>
          <p:spPr>
            <a:xfrm>
              <a:off x="2622550" y="4931450"/>
              <a:ext cx="345800" cy="334625"/>
            </a:xfrm>
            <a:prstGeom prst="flowChartDecision">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80" name="Google Shape;580;p68"/>
            <p:cNvSpPr/>
            <p:nvPr/>
          </p:nvSpPr>
          <p:spPr>
            <a:xfrm>
              <a:off x="7638350" y="4931450"/>
              <a:ext cx="345800" cy="334625"/>
            </a:xfrm>
            <a:prstGeom prst="flowChartDecision">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581" name="Google Shape;581;p68"/>
            <p:cNvCxnSpPr>
              <a:stCxn id="577" idx="2"/>
            </p:cNvCxnSpPr>
            <p:nvPr/>
          </p:nvCxnSpPr>
          <p:spPr>
            <a:xfrm>
              <a:off x="2795450" y="2001550"/>
              <a:ext cx="50100" cy="401700"/>
            </a:xfrm>
            <a:prstGeom prst="straightConnector1">
              <a:avLst/>
            </a:prstGeom>
            <a:noFill/>
            <a:ln cap="flat" cmpd="sng" w="28575">
              <a:solidFill>
                <a:srgbClr val="FFFF00"/>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57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0"/>
          <p:cNvSpPr txBox="1"/>
          <p:nvPr>
            <p:ph idx="1" type="body"/>
          </p:nvPr>
        </p:nvSpPr>
        <p:spPr>
          <a:xfrm>
            <a:off x="476250" y="1073150"/>
            <a:ext cx="11487300" cy="55563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Same storm, same time, same approximate height, but different ranges</a:t>
            </a:r>
            <a:endParaRPr/>
          </a:p>
          <a:p>
            <a:pPr indent="-342900" lvl="0" marL="457200" rtl="0" algn="l">
              <a:spcBef>
                <a:spcPts val="0"/>
              </a:spcBef>
              <a:spcAft>
                <a:spcPts val="0"/>
              </a:spcAft>
              <a:buSzPts val="1800"/>
              <a:buChar char="•"/>
            </a:pPr>
            <a:r>
              <a:rPr lang="en-US"/>
              <a:t>Storm on left is farther, on lower tilt (2.4°):</a:t>
            </a:r>
            <a:endParaRPr/>
          </a:p>
          <a:p>
            <a:pPr indent="-342900" lvl="1" marL="914400" rtl="0" algn="l">
              <a:spcBef>
                <a:spcPts val="0"/>
              </a:spcBef>
              <a:spcAft>
                <a:spcPts val="0"/>
              </a:spcAft>
              <a:buSzPts val="1800"/>
              <a:buChar char="•"/>
            </a:pPr>
            <a:r>
              <a:rPr lang="en-US"/>
              <a:t>Resolution poorer</a:t>
            </a:r>
            <a:endParaRPr/>
          </a:p>
          <a:p>
            <a:pPr indent="-342900" lvl="1" marL="914400" rtl="0" algn="l">
              <a:spcBef>
                <a:spcPts val="0"/>
              </a:spcBef>
              <a:spcAft>
                <a:spcPts val="0"/>
              </a:spcAft>
              <a:buSzPts val="1800"/>
              <a:buChar char="•"/>
            </a:pPr>
            <a:r>
              <a:rPr lang="en-US"/>
              <a:t>Features smoothed out</a:t>
            </a:r>
            <a:endParaRPr/>
          </a:p>
          <a:p>
            <a:pPr indent="-342900" lvl="0" marL="457200" rtl="0" algn="l">
              <a:spcBef>
                <a:spcPts val="0"/>
              </a:spcBef>
              <a:spcAft>
                <a:spcPts val="0"/>
              </a:spcAft>
              <a:buSzPts val="1800"/>
              <a:buChar char="•"/>
            </a:pPr>
            <a:r>
              <a:rPr lang="en-US"/>
              <a:t>Storm on right is closer, on higher tilt (8.0°):</a:t>
            </a:r>
            <a:endParaRPr/>
          </a:p>
          <a:p>
            <a:pPr indent="-342900" lvl="1" marL="914400" rtl="0" algn="l">
              <a:spcBef>
                <a:spcPts val="0"/>
              </a:spcBef>
              <a:spcAft>
                <a:spcPts val="0"/>
              </a:spcAft>
              <a:buSzPts val="1800"/>
              <a:buChar char="•"/>
            </a:pPr>
            <a:r>
              <a:rPr lang="en-US"/>
              <a:t>Resolution finer</a:t>
            </a:r>
            <a:endParaRPr/>
          </a:p>
          <a:p>
            <a:pPr indent="-342900" lvl="1" marL="914400" rtl="0" algn="l">
              <a:spcBef>
                <a:spcPts val="0"/>
              </a:spcBef>
              <a:spcAft>
                <a:spcPts val="0"/>
              </a:spcAft>
              <a:buSzPts val="1800"/>
              <a:buChar char="•"/>
            </a:pPr>
            <a:r>
              <a:rPr lang="en-US"/>
              <a:t>More detail apparent</a:t>
            </a:r>
            <a:endParaRPr/>
          </a:p>
        </p:txBody>
      </p:sp>
      <p:sp>
        <p:nvSpPr>
          <p:cNvPr id="152" name="Google Shape;152;p20"/>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Example of How Target Range to Radar Impacts Appearance</a:t>
            </a:r>
            <a:endParaRPr/>
          </a:p>
        </p:txBody>
      </p:sp>
      <p:pic>
        <p:nvPicPr>
          <p:cNvPr id="153" name="Google Shape;153;p20"/>
          <p:cNvPicPr preferRelativeResize="0"/>
          <p:nvPr/>
        </p:nvPicPr>
        <p:blipFill>
          <a:blip r:embed="rId3">
            <a:alphaModFix/>
          </a:blip>
          <a:stretch>
            <a:fillRect/>
          </a:stretch>
        </p:blipFill>
        <p:spPr>
          <a:xfrm>
            <a:off x="6654750" y="3740430"/>
            <a:ext cx="5308576" cy="2889021"/>
          </a:xfrm>
          <a:prstGeom prst="rect">
            <a:avLst/>
          </a:prstGeom>
          <a:noFill/>
          <a:ln>
            <a:noFill/>
          </a:ln>
        </p:spPr>
      </p:pic>
      <p:grpSp>
        <p:nvGrpSpPr>
          <p:cNvPr id="154" name="Google Shape;154;p20"/>
          <p:cNvGrpSpPr/>
          <p:nvPr/>
        </p:nvGrpSpPr>
        <p:grpSpPr>
          <a:xfrm>
            <a:off x="10201125" y="5613225"/>
            <a:ext cx="1762200" cy="1015800"/>
            <a:chOff x="4024150" y="4897025"/>
            <a:chExt cx="1762200" cy="1015800"/>
          </a:xfrm>
        </p:grpSpPr>
        <p:sp>
          <p:nvSpPr>
            <p:cNvPr id="155" name="Google Shape;155;p20"/>
            <p:cNvSpPr/>
            <p:nvPr/>
          </p:nvSpPr>
          <p:spPr>
            <a:xfrm>
              <a:off x="4024150" y="4897025"/>
              <a:ext cx="1762200" cy="10158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6" name="Google Shape;156;p20"/>
            <p:cNvSpPr txBox="1"/>
            <p:nvPr/>
          </p:nvSpPr>
          <p:spPr>
            <a:xfrm>
              <a:off x="4024150" y="4897025"/>
              <a:ext cx="1762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2310 Z</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US" sz="1800">
                  <a:solidFill>
                    <a:schemeClr val="dk1"/>
                  </a:solidFill>
                  <a:latin typeface="Calibri"/>
                  <a:ea typeface="Calibri"/>
                  <a:cs typeface="Calibri"/>
                  <a:sym typeface="Calibri"/>
                </a:rPr>
                <a:t>Range: ~ 25 nm</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US" sz="1800">
                  <a:solidFill>
                    <a:schemeClr val="dk1"/>
                  </a:solidFill>
                  <a:latin typeface="Calibri"/>
                  <a:ea typeface="Calibri"/>
                  <a:cs typeface="Calibri"/>
                  <a:sym typeface="Calibri"/>
                </a:rPr>
                <a:t>Altitude: ~ 21 kft</a:t>
              </a:r>
              <a:endParaRPr sz="1800">
                <a:solidFill>
                  <a:schemeClr val="dk1"/>
                </a:solidFill>
                <a:latin typeface="Calibri"/>
                <a:ea typeface="Calibri"/>
                <a:cs typeface="Calibri"/>
                <a:sym typeface="Calibri"/>
              </a:endParaRPr>
            </a:p>
          </p:txBody>
        </p:sp>
      </p:grpSp>
      <p:pic>
        <p:nvPicPr>
          <p:cNvPr id="157" name="Google Shape;157;p20"/>
          <p:cNvPicPr preferRelativeResize="0"/>
          <p:nvPr/>
        </p:nvPicPr>
        <p:blipFill>
          <a:blip r:embed="rId4">
            <a:alphaModFix/>
          </a:blip>
          <a:stretch>
            <a:fillRect/>
          </a:stretch>
        </p:blipFill>
        <p:spPr>
          <a:xfrm>
            <a:off x="476250" y="3721950"/>
            <a:ext cx="5308573" cy="2907076"/>
          </a:xfrm>
          <a:prstGeom prst="rect">
            <a:avLst/>
          </a:prstGeom>
          <a:noFill/>
          <a:ln>
            <a:noFill/>
          </a:ln>
        </p:spPr>
      </p:pic>
      <p:grpSp>
        <p:nvGrpSpPr>
          <p:cNvPr id="158" name="Google Shape;158;p20"/>
          <p:cNvGrpSpPr/>
          <p:nvPr/>
        </p:nvGrpSpPr>
        <p:grpSpPr>
          <a:xfrm>
            <a:off x="4024150" y="5613225"/>
            <a:ext cx="1762200" cy="1015800"/>
            <a:chOff x="4024150" y="4897025"/>
            <a:chExt cx="1762200" cy="1015800"/>
          </a:xfrm>
        </p:grpSpPr>
        <p:sp>
          <p:nvSpPr>
            <p:cNvPr id="159" name="Google Shape;159;p20"/>
            <p:cNvSpPr/>
            <p:nvPr/>
          </p:nvSpPr>
          <p:spPr>
            <a:xfrm>
              <a:off x="4024150" y="4897025"/>
              <a:ext cx="1762200" cy="10158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0" name="Google Shape;160;p20"/>
            <p:cNvSpPr txBox="1"/>
            <p:nvPr/>
          </p:nvSpPr>
          <p:spPr>
            <a:xfrm>
              <a:off x="4024150" y="4897025"/>
              <a:ext cx="1762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2310 Z</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US" sz="1800">
                  <a:solidFill>
                    <a:schemeClr val="dk1"/>
                  </a:solidFill>
                  <a:latin typeface="Calibri"/>
                  <a:ea typeface="Calibri"/>
                  <a:cs typeface="Calibri"/>
                  <a:sym typeface="Calibri"/>
                </a:rPr>
                <a:t>Range: ~ 68 nm</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US" sz="1800">
                  <a:solidFill>
                    <a:schemeClr val="dk1"/>
                  </a:solidFill>
                  <a:latin typeface="Calibri"/>
                  <a:ea typeface="Calibri"/>
                  <a:cs typeface="Calibri"/>
                  <a:sym typeface="Calibri"/>
                </a:rPr>
                <a:t>Altitude: ~ 21 kft</a:t>
              </a:r>
              <a:endParaRPr sz="1800">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4" name="Shape 164"/>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2"/>
          <p:cNvSpPr txBox="1"/>
          <p:nvPr>
            <p:ph idx="1" type="body"/>
          </p:nvPr>
        </p:nvSpPr>
        <p:spPr>
          <a:xfrm>
            <a:off x="476175" y="1073150"/>
            <a:ext cx="11487300" cy="5556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Estimated beam heights based on</a:t>
            </a:r>
            <a:br>
              <a:rPr lang="en-US"/>
            </a:br>
            <a:r>
              <a:rPr lang="en-US"/>
              <a:t>standard atmosphere assumption:</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a:t>The problem: The atmosphere is</a:t>
            </a:r>
            <a:br>
              <a:rPr lang="en-US"/>
            </a:br>
            <a:r>
              <a:rPr lang="en-US"/>
              <a:t>rarely like “the standard”</a:t>
            </a:r>
            <a:endParaRPr/>
          </a:p>
        </p:txBody>
      </p:sp>
      <p:sp>
        <p:nvSpPr>
          <p:cNvPr id="170" name="Google Shape;170;p22"/>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Radar Sampling Height, The Standard Atmosphere, and Uncertainty</a:t>
            </a:r>
            <a:endParaRPr/>
          </a:p>
        </p:txBody>
      </p:sp>
      <p:pic>
        <p:nvPicPr>
          <p:cNvPr id="171" name="Google Shape;171;p22"/>
          <p:cNvPicPr preferRelativeResize="0"/>
          <p:nvPr/>
        </p:nvPicPr>
        <p:blipFill rotWithShape="1">
          <a:blip r:embed="rId3">
            <a:alphaModFix/>
          </a:blip>
          <a:srcRect b="0" l="0" r="0" t="42356"/>
          <a:stretch/>
        </p:blipFill>
        <p:spPr>
          <a:xfrm>
            <a:off x="6240825" y="4160575"/>
            <a:ext cx="5722511" cy="2468880"/>
          </a:xfrm>
          <a:prstGeom prst="rect">
            <a:avLst/>
          </a:prstGeom>
          <a:noFill/>
          <a:ln>
            <a:noFill/>
          </a:ln>
        </p:spPr>
      </p:pic>
      <p:pic>
        <p:nvPicPr>
          <p:cNvPr id="172" name="Google Shape;172;p22"/>
          <p:cNvPicPr preferRelativeResize="0"/>
          <p:nvPr/>
        </p:nvPicPr>
        <p:blipFill rotWithShape="1">
          <a:blip r:embed="rId4">
            <a:alphaModFix/>
          </a:blip>
          <a:srcRect b="0" l="0" r="0" t="29563"/>
          <a:stretch/>
        </p:blipFill>
        <p:spPr>
          <a:xfrm>
            <a:off x="7281281" y="1073150"/>
            <a:ext cx="4682056" cy="2468879"/>
          </a:xfrm>
          <a:prstGeom prst="rect">
            <a:avLst/>
          </a:prstGeom>
          <a:noFill/>
          <a:ln>
            <a:noFill/>
          </a:ln>
        </p:spPr>
      </p:pic>
      <p:grpSp>
        <p:nvGrpSpPr>
          <p:cNvPr id="173" name="Google Shape;173;p22"/>
          <p:cNvGrpSpPr/>
          <p:nvPr/>
        </p:nvGrpSpPr>
        <p:grpSpPr>
          <a:xfrm>
            <a:off x="476325" y="2616862"/>
            <a:ext cx="5466805" cy="2468880"/>
            <a:chOff x="476325" y="1073150"/>
            <a:chExt cx="5466805" cy="2468880"/>
          </a:xfrm>
        </p:grpSpPr>
        <p:pic>
          <p:nvPicPr>
            <p:cNvPr id="174" name="Google Shape;174;p22"/>
            <p:cNvPicPr preferRelativeResize="0"/>
            <p:nvPr/>
          </p:nvPicPr>
          <p:blipFill rotWithShape="1">
            <a:blip r:embed="rId5">
              <a:alphaModFix/>
            </a:blip>
            <a:srcRect b="0" l="0" r="0" t="39331"/>
            <a:stretch/>
          </p:blipFill>
          <p:spPr>
            <a:xfrm>
              <a:off x="476325" y="1073150"/>
              <a:ext cx="5466805" cy="2468880"/>
            </a:xfrm>
            <a:prstGeom prst="rect">
              <a:avLst/>
            </a:prstGeom>
            <a:noFill/>
            <a:ln>
              <a:noFill/>
            </a:ln>
          </p:spPr>
        </p:pic>
        <p:sp>
          <p:nvSpPr>
            <p:cNvPr id="175" name="Google Shape;175;p22"/>
            <p:cNvSpPr txBox="1"/>
            <p:nvPr/>
          </p:nvSpPr>
          <p:spPr>
            <a:xfrm>
              <a:off x="476325" y="1073150"/>
              <a:ext cx="2448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FFFF00"/>
                  </a:solidFill>
                  <a:latin typeface="Calibri"/>
                  <a:ea typeface="Calibri"/>
                  <a:cs typeface="Calibri"/>
                  <a:sym typeface="Calibri"/>
                </a:rPr>
                <a:t>Standard Atmosphere</a:t>
              </a:r>
              <a:endParaRPr b="1" sz="1800">
                <a:solidFill>
                  <a:srgbClr val="FFFF00"/>
                </a:solidFill>
                <a:latin typeface="Calibri"/>
                <a:ea typeface="Calibri"/>
                <a:cs typeface="Calibri"/>
                <a:sym typeface="Calibri"/>
              </a:endParaRPr>
            </a:p>
          </p:txBody>
        </p:sp>
      </p:grpSp>
      <p:sp>
        <p:nvSpPr>
          <p:cNvPr id="176" name="Google Shape;176;p22"/>
          <p:cNvSpPr txBox="1"/>
          <p:nvPr/>
        </p:nvSpPr>
        <p:spPr>
          <a:xfrm>
            <a:off x="8463225" y="3080325"/>
            <a:ext cx="35001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1800">
                <a:solidFill>
                  <a:srgbClr val="FFFF00"/>
                </a:solidFill>
                <a:latin typeface="Calibri"/>
                <a:ea typeface="Calibri"/>
                <a:cs typeface="Calibri"/>
                <a:sym typeface="Calibri"/>
              </a:rPr>
              <a:t>Strong lapse rates: Sub-refraction</a:t>
            </a:r>
            <a:endParaRPr b="1" sz="1800">
              <a:solidFill>
                <a:srgbClr val="FFFF00"/>
              </a:solidFill>
              <a:latin typeface="Calibri"/>
              <a:ea typeface="Calibri"/>
              <a:cs typeface="Calibri"/>
              <a:sym typeface="Calibri"/>
            </a:endParaRPr>
          </a:p>
        </p:txBody>
      </p:sp>
      <p:sp>
        <p:nvSpPr>
          <p:cNvPr id="177" name="Google Shape;177;p22"/>
          <p:cNvSpPr txBox="1"/>
          <p:nvPr/>
        </p:nvSpPr>
        <p:spPr>
          <a:xfrm>
            <a:off x="7198775" y="6167750"/>
            <a:ext cx="47646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1800">
                <a:solidFill>
                  <a:srgbClr val="FFFF00"/>
                </a:solidFill>
                <a:latin typeface="Calibri"/>
                <a:ea typeface="Calibri"/>
                <a:cs typeface="Calibri"/>
                <a:sym typeface="Calibri"/>
              </a:rPr>
              <a:t>Weak</a:t>
            </a:r>
            <a:r>
              <a:rPr b="1" lang="en-US" sz="1800">
                <a:solidFill>
                  <a:srgbClr val="FFFF00"/>
                </a:solidFill>
                <a:latin typeface="Calibri"/>
                <a:ea typeface="Calibri"/>
                <a:cs typeface="Calibri"/>
                <a:sym typeface="Calibri"/>
              </a:rPr>
              <a:t> lapse rates/inversions: Super-refraction</a:t>
            </a:r>
            <a:endParaRPr b="1" sz="1800">
              <a:solidFill>
                <a:srgbClr val="FFFF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3"/>
          <p:cNvSpPr txBox="1"/>
          <p:nvPr>
            <p:ph idx="1" type="body"/>
          </p:nvPr>
        </p:nvSpPr>
        <p:spPr>
          <a:xfrm>
            <a:off x="476250" y="1073150"/>
            <a:ext cx="11487300" cy="55563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Radar range and velocity determination are inversely related to each other</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The WSR-88D uses several techniques to mitigate this issue</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Unfortunately, these techniques result in longer data collection times </a:t>
            </a:r>
            <a:endParaRPr/>
          </a:p>
        </p:txBody>
      </p:sp>
      <p:sp>
        <p:nvSpPr>
          <p:cNvPr id="183" name="Google Shape;183;p23"/>
          <p:cNvSpPr txBox="1"/>
          <p:nvPr>
            <p:ph type="title"/>
          </p:nvPr>
        </p:nvSpPr>
        <p:spPr>
          <a:xfrm>
            <a:off x="476316" y="234164"/>
            <a:ext cx="11487000" cy="838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The Doppler Dilemma: Mitigation Takes Time!</a:t>
            </a:r>
            <a:endParaRPr/>
          </a:p>
        </p:txBody>
      </p:sp>
      <p:pic>
        <p:nvPicPr>
          <p:cNvPr id="184" name="Google Shape;184;p23"/>
          <p:cNvPicPr preferRelativeResize="0"/>
          <p:nvPr/>
        </p:nvPicPr>
        <p:blipFill>
          <a:blip r:embed="rId3">
            <a:alphaModFix/>
          </a:blip>
          <a:stretch>
            <a:fillRect/>
          </a:stretch>
        </p:blipFill>
        <p:spPr>
          <a:xfrm>
            <a:off x="8399949" y="3952725"/>
            <a:ext cx="3563371" cy="2676724"/>
          </a:xfrm>
          <a:prstGeom prst="rect">
            <a:avLst/>
          </a:prstGeom>
          <a:noFill/>
          <a:ln>
            <a:noFill/>
          </a:ln>
        </p:spPr>
      </p:pic>
      <p:pic>
        <p:nvPicPr>
          <p:cNvPr id="185" name="Google Shape;185;p23"/>
          <p:cNvPicPr preferRelativeResize="0"/>
          <p:nvPr/>
        </p:nvPicPr>
        <p:blipFill>
          <a:blip r:embed="rId4">
            <a:alphaModFix/>
          </a:blip>
          <a:stretch>
            <a:fillRect/>
          </a:stretch>
        </p:blipFill>
        <p:spPr>
          <a:xfrm>
            <a:off x="476244" y="3955239"/>
            <a:ext cx="3563375" cy="2671699"/>
          </a:xfrm>
          <a:prstGeom prst="rect">
            <a:avLst/>
          </a:prstGeom>
          <a:noFill/>
          <a:ln>
            <a:noFill/>
          </a:ln>
        </p:spPr>
      </p:pic>
      <p:pic>
        <p:nvPicPr>
          <p:cNvPr id="186" name="Google Shape;186;p23"/>
          <p:cNvPicPr preferRelativeResize="0"/>
          <p:nvPr/>
        </p:nvPicPr>
        <p:blipFill>
          <a:blip r:embed="rId5">
            <a:alphaModFix/>
          </a:blip>
          <a:stretch>
            <a:fillRect/>
          </a:stretch>
        </p:blipFill>
        <p:spPr>
          <a:xfrm>
            <a:off x="4147838" y="3952725"/>
            <a:ext cx="4110685" cy="2676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AC-Widescreen">
  <a:themeElements>
    <a:clrScheme name="Custom 5">
      <a:dk1>
        <a:srgbClr val="2A2A2A"/>
      </a:dk1>
      <a:lt1>
        <a:srgbClr val="FFFFFF"/>
      </a:lt1>
      <a:dk2>
        <a:srgbClr val="000000"/>
      </a:dk2>
      <a:lt2>
        <a:srgbClr val="E7E6E6"/>
      </a:lt2>
      <a:accent1>
        <a:srgbClr val="1F497D"/>
      </a:accent1>
      <a:accent2>
        <a:srgbClr val="C5C5C5"/>
      </a:accent2>
      <a:accent3>
        <a:srgbClr val="7E7E7E"/>
      </a:accent3>
      <a:accent4>
        <a:srgbClr val="5B5B5B"/>
      </a:accent4>
      <a:accent5>
        <a:srgbClr val="000000"/>
      </a:accent5>
      <a:accent6>
        <a:srgbClr val="6C371F"/>
      </a:accent6>
      <a:hlink>
        <a:srgbClr val="0000EE"/>
      </a:hlink>
      <a:folHlink>
        <a:srgbClr val="551A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